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358" r:id="rId3"/>
    <p:sldId id="369" r:id="rId4"/>
    <p:sldId id="374" r:id="rId5"/>
    <p:sldId id="371" r:id="rId6"/>
    <p:sldId id="370" r:id="rId7"/>
    <p:sldId id="373" r:id="rId8"/>
    <p:sldId id="376" r:id="rId9"/>
    <p:sldId id="375" r:id="rId10"/>
    <p:sldId id="377" r:id="rId11"/>
    <p:sldId id="378" r:id="rId12"/>
    <p:sldId id="326" r:id="rId13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v\Downloads\&#1057;&#1055;&#1054;-1%202025\SPO_metodist_sta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v\Downloads\&#1057;&#1055;&#1054;-1%202025\SPO_metodist_sta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Доля первая и высшая категории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Лист2!$A$2:$A$46</c:f>
              <c:strCache>
                <c:ptCount val="45"/>
                <c:pt idx="0">
                  <c:v>ГБПОУ "Соликамский технологический колледж"</c:v>
                </c:pt>
                <c:pt idx="1">
                  <c:v>ГБПОУ "Пермский базовый медицинский колледж"</c:v>
                </c:pt>
                <c:pt idx="2">
                  <c:v>ГБПОУ "Пермский радиотехнический колледж им. А.С.Попова"</c:v>
                </c:pt>
                <c:pt idx="3">
                  <c:v>ГБПОУ "Добрянский гуманитарно- технологический техникум им. П.И. Сюзева"</c:v>
                </c:pt>
                <c:pt idx="4">
                  <c:v>ГБПОУ "Пермский техникум промышленных и информационных технологий им. Б.Г. Изгагина" </c:v>
                </c:pt>
                <c:pt idx="5">
                  <c:v>ГБПОУ "Пермский химико-технологический техникум"</c:v>
                </c:pt>
                <c:pt idx="6">
                  <c:v>ГБПОУ "Уральский медицинский колледж"</c:v>
                </c:pt>
                <c:pt idx="7">
                  <c:v>ГБПОУ "Коми-Пермяцкий агротехнический техникум"</c:v>
                </c:pt>
                <c:pt idx="8">
                  <c:v>ГБПОУ "Чайковский медицинский колледж" </c:v>
                </c:pt>
                <c:pt idx="9">
                  <c:v>ГБПОУ "Березниковский политехнический техникум" </c:v>
                </c:pt>
                <c:pt idx="10">
                  <c:v>ГБПОУ "Соликамский автодорожно-промышленный колледж"</c:v>
                </c:pt>
                <c:pt idx="11">
                  <c:v>ГБПОУ "Уральский химико-технологический колледж"</c:v>
                </c:pt>
                <c:pt idx="12">
                  <c:v>ГБПОУ "Пермский краевой колледж "Оникс"</c:v>
                </c:pt>
                <c:pt idx="13">
                  <c:v>ГБПОУ "Березниковский медицинский колледж"</c:v>
                </c:pt>
                <c:pt idx="14">
                  <c:v>КГАПОУ "Пермский авиационный техникум им. А.Д. Швецова"</c:v>
                </c:pt>
                <c:pt idx="15">
                  <c:v>ГБПОУ "Чусовской индустриальный техникум"</c:v>
                </c:pt>
                <c:pt idx="16">
                  <c:v>ГБПОУ "Пермский профессионально-педагогический колледж"</c:v>
                </c:pt>
                <c:pt idx="17">
                  <c:v>ГБПОУ "Краевой индустриальный техникум им.В.П.Сухарева"   </c:v>
                </c:pt>
                <c:pt idx="18">
                  <c:v>ГБПОУ "Пермский колледж транспорта и сервиса"</c:v>
                </c:pt>
                <c:pt idx="19">
                  <c:v>ГБПОУ "Пермский нефтяной колледж"</c:v>
                </c:pt>
                <c:pt idx="20">
                  <c:v>ГБПОУ "Кунгурский автотранспортный колледж"</c:v>
                </c:pt>
                <c:pt idx="21">
                  <c:v>ГБПОУ "Соликамский социально-педагогический колледж им. А.П.Раменского"</c:v>
                </c:pt>
                <c:pt idx="22">
                  <c:v>ГБПОУ "Кунгурский колледж агротехнологий и управления"</c:v>
                </c:pt>
                <c:pt idx="23">
                  <c:v>ГБПОУ "Лысьвенский политехнический колледж"</c:v>
                </c:pt>
                <c:pt idx="24">
                  <c:v>ГБПОУ "Строгановский колледж"</c:v>
                </c:pt>
                <c:pt idx="25">
                  <c:v>ГБПОУ  "Пермский машиностроительный колледж"</c:v>
                </c:pt>
                <c:pt idx="26">
                  <c:v>ГБПОУ "Верещагинский многопрофильный техникум"</c:v>
                </c:pt>
                <c:pt idx="27">
                  <c:v>ГБПОУ "Пермский политехнический колледж им. Н.Г. Славянова"</c:v>
                </c:pt>
                <c:pt idx="28">
                  <c:v>ГБПОУ "Чайковский техникум промышленных технологий и управления"</c:v>
                </c:pt>
                <c:pt idx="29">
                  <c:v>КГАПОУ "Пермский строительный колледж"</c:v>
                </c:pt>
                <c:pt idx="30">
                  <c:v>ГБПОУ "Горнозаводский политехнический техникум" </c:v>
                </c:pt>
                <c:pt idx="31">
                  <c:v>ГБПОУ "Пермский агропромышленный техникум" </c:v>
                </c:pt>
                <c:pt idx="32">
                  <c:v>ГБПОУ "Краснокамский политехнический техникум"</c:v>
                </c:pt>
                <c:pt idx="33">
                  <c:v>ГБПОУ "Осинский колледж образования и профессиональных технологий"</c:v>
                </c:pt>
                <c:pt idx="34">
                  <c:v>ГБПОУ "Березниковский колледж строительных технологий и креативных индустрий"</c:v>
                </c:pt>
                <c:pt idx="35">
                  <c:v>ГБПОУ "Чайковский индустриальный колледж"</c:v>
                </c:pt>
                <c:pt idx="36">
                  <c:v>ГБПОУ "Соликамский горно-химический техникум"</c:v>
                </c:pt>
                <c:pt idx="37">
                  <c:v>ГБПОУ "Пермский колледж предпринимательства и сервиса"</c:v>
                </c:pt>
                <c:pt idx="38">
                  <c:v>ГБПОУ "Кудымкарский лесотехнический техникум"</c:v>
                </c:pt>
                <c:pt idx="39">
                  <c:v>ГБПОУ "Пермский торгово-технологический колледж" </c:v>
                </c:pt>
                <c:pt idx="40">
                  <c:v>ГБПОУ "Кунгурский центр образования № 1"</c:v>
                </c:pt>
                <c:pt idx="41">
                  <c:v>ГБПОУ "Краевой политехнический колледж"</c:v>
                </c:pt>
                <c:pt idx="42">
                  <c:v>ГБПОУ "Кудымкарское медицинское училище" (техникум)</c:v>
                </c:pt>
                <c:pt idx="43">
                  <c:v>ГБПОУ "Нытвенский многопрофильный техникум"</c:v>
                </c:pt>
                <c:pt idx="44">
                  <c:v>ГБПОУ "Коми-Пермяцкий профессионально-педагогический колледж ордена "Знак Почета"</c:v>
                </c:pt>
              </c:strCache>
            </c:strRef>
          </c:cat>
          <c:val>
            <c:numRef>
              <c:f>Лист2!$B$2:$B$46</c:f>
              <c:numCache>
                <c:formatCode>0.0%</c:formatCode>
                <c:ptCount val="45"/>
                <c:pt idx="0">
                  <c:v>0</c:v>
                </c:pt>
                <c:pt idx="1">
                  <c:v>0.14925373134328357</c:v>
                </c:pt>
                <c:pt idx="2">
                  <c:v>0.21428571428571427</c:v>
                </c:pt>
                <c:pt idx="3">
                  <c:v>0.23529411764705882</c:v>
                </c:pt>
                <c:pt idx="4">
                  <c:v>0.23529411764705882</c:v>
                </c:pt>
                <c:pt idx="5">
                  <c:v>0.25</c:v>
                </c:pt>
                <c:pt idx="6">
                  <c:v>0.2558139534883721</c:v>
                </c:pt>
                <c:pt idx="7">
                  <c:v>0.26829268292682928</c:v>
                </c:pt>
                <c:pt idx="8">
                  <c:v>0.28205128205128205</c:v>
                </c:pt>
                <c:pt idx="9">
                  <c:v>0.33333333333333331</c:v>
                </c:pt>
                <c:pt idx="10">
                  <c:v>0.36206896551724138</c:v>
                </c:pt>
                <c:pt idx="11">
                  <c:v>0.37681159420289856</c:v>
                </c:pt>
                <c:pt idx="12">
                  <c:v>0.38461538461538464</c:v>
                </c:pt>
                <c:pt idx="13">
                  <c:v>0.3888888888888889</c:v>
                </c:pt>
                <c:pt idx="14">
                  <c:v>0.38961038961038963</c:v>
                </c:pt>
                <c:pt idx="15">
                  <c:v>0.39583333333333331</c:v>
                </c:pt>
                <c:pt idx="16">
                  <c:v>0.4</c:v>
                </c:pt>
                <c:pt idx="17">
                  <c:v>0.40740740740740738</c:v>
                </c:pt>
                <c:pt idx="18">
                  <c:v>0.42553191489361702</c:v>
                </c:pt>
                <c:pt idx="19">
                  <c:v>0.43181818181818182</c:v>
                </c:pt>
                <c:pt idx="20">
                  <c:v>0.44117647058823528</c:v>
                </c:pt>
                <c:pt idx="21">
                  <c:v>0.45454545454545453</c:v>
                </c:pt>
                <c:pt idx="22">
                  <c:v>0.45901639344262296</c:v>
                </c:pt>
                <c:pt idx="23">
                  <c:v>0.47142857142857142</c:v>
                </c:pt>
                <c:pt idx="24">
                  <c:v>0.48</c:v>
                </c:pt>
                <c:pt idx="25">
                  <c:v>0.48648648648648651</c:v>
                </c:pt>
                <c:pt idx="26">
                  <c:v>0.48717948717948717</c:v>
                </c:pt>
                <c:pt idx="27">
                  <c:v>0.49056603773584906</c:v>
                </c:pt>
                <c:pt idx="28">
                  <c:v>0.49382716049382713</c:v>
                </c:pt>
                <c:pt idx="29">
                  <c:v>0.5161290322580645</c:v>
                </c:pt>
                <c:pt idx="30">
                  <c:v>0.52631578947368418</c:v>
                </c:pt>
                <c:pt idx="31">
                  <c:v>0.52631578947368418</c:v>
                </c:pt>
                <c:pt idx="32">
                  <c:v>0.53333333333333333</c:v>
                </c:pt>
                <c:pt idx="33">
                  <c:v>0.54285714285714282</c:v>
                </c:pt>
                <c:pt idx="34">
                  <c:v>0.54666666666666663</c:v>
                </c:pt>
                <c:pt idx="35">
                  <c:v>0.55555555555555558</c:v>
                </c:pt>
                <c:pt idx="36">
                  <c:v>0.56097560975609762</c:v>
                </c:pt>
                <c:pt idx="37">
                  <c:v>0.57333333333333336</c:v>
                </c:pt>
                <c:pt idx="38">
                  <c:v>0.58333333333333337</c:v>
                </c:pt>
                <c:pt idx="39">
                  <c:v>0.58904109589041098</c:v>
                </c:pt>
                <c:pt idx="40">
                  <c:v>0.60377358490566035</c:v>
                </c:pt>
                <c:pt idx="41">
                  <c:v>0.63888888888888884</c:v>
                </c:pt>
                <c:pt idx="42">
                  <c:v>0.72222222222222221</c:v>
                </c:pt>
                <c:pt idx="43">
                  <c:v>0.72222222222222221</c:v>
                </c:pt>
                <c:pt idx="44">
                  <c:v>0.83823529411764708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6-46FB-AA55-E655E33A9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6353295"/>
        <c:axId val="556362031"/>
      </c:barChart>
      <c:catAx>
        <c:axId val="556353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362031"/>
        <c:crosses val="autoZero"/>
        <c:auto val="1"/>
        <c:lblAlgn val="ctr"/>
        <c:lblOffset val="100"/>
        <c:tickLblSkip val="1"/>
        <c:noMultiLvlLbl val="0"/>
      </c:catAx>
      <c:valAx>
        <c:axId val="556362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353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Доля участников МГ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Лист4!$A$2:$A$46</c:f>
              <c:strCache>
                <c:ptCount val="45"/>
                <c:pt idx="0">
                  <c:v>ГБПОУ "Соликамский технологический колледж"</c:v>
                </c:pt>
                <c:pt idx="1">
                  <c:v>ГБПОУ "Чайковский техникум промышленных технологий и управления"</c:v>
                </c:pt>
                <c:pt idx="2">
                  <c:v>ГБПОУ "Чайковский индустриальный колледж"</c:v>
                </c:pt>
                <c:pt idx="3">
                  <c:v>ГБПОУ "Осинский колледж образования и профессиональных технологий"</c:v>
                </c:pt>
                <c:pt idx="4">
                  <c:v>ГБПОУ "Пермский профессионально-педагогический колледж"</c:v>
                </c:pt>
                <c:pt idx="5">
                  <c:v>ГБПОУ "Пермский колледж предпринимательства и сервиса"</c:v>
                </c:pt>
                <c:pt idx="6">
                  <c:v>ГБПОУ "Пермский политехнический колледж им. Н.Г. Славянова"</c:v>
                </c:pt>
                <c:pt idx="7">
                  <c:v>ГБПОУ "Соликамский автодорожно-промышленный колледж"</c:v>
                </c:pt>
                <c:pt idx="8">
                  <c:v>ГБПОУ  "Пермский машиностроительный колледж"</c:v>
                </c:pt>
                <c:pt idx="9">
                  <c:v>ГБПОУ "Пермский краевой колледж "Оникс"</c:v>
                </c:pt>
                <c:pt idx="10">
                  <c:v>КГАПОУ "Пермский авиационный техникум им. А.Д. Швецова"</c:v>
                </c:pt>
                <c:pt idx="11">
                  <c:v>ГБПОУ "Пермский колледж транспорта и сервиса"</c:v>
                </c:pt>
                <c:pt idx="12">
                  <c:v>ГБПОУ "Березниковский политехнический техникум" </c:v>
                </c:pt>
                <c:pt idx="13">
                  <c:v>ГБПОУ "Чусовской индустриальный техникум"</c:v>
                </c:pt>
                <c:pt idx="14">
                  <c:v>ГБПОУ "Кунгурский автотранспортный колледж"</c:v>
                </c:pt>
                <c:pt idx="15">
                  <c:v>ГБПОУ "Пермский техникум промышленных и информационных технологий им. Б.Г. Изгагина" </c:v>
                </c:pt>
                <c:pt idx="16">
                  <c:v>ГБПОУ "Соликамский социально-педагогический колледж им. А.П.Раменского"</c:v>
                </c:pt>
                <c:pt idx="17">
                  <c:v>ГБПОУ "Краевой политехнический колледж"</c:v>
                </c:pt>
                <c:pt idx="18">
                  <c:v>ГБПОУ "Коми-Пермяцкий профессионально-педагогический колледж ордена "Знак Почета"</c:v>
                </c:pt>
                <c:pt idx="19">
                  <c:v>ГБПОУ "Кунгурский колледж агротехнологий и управления"</c:v>
                </c:pt>
                <c:pt idx="20">
                  <c:v>ГБПОУ "Пермский базовый медицинский колледж"</c:v>
                </c:pt>
                <c:pt idx="21">
                  <c:v>ГБПОУ "Верещагинский многопрофильный техникум"</c:v>
                </c:pt>
                <c:pt idx="22">
                  <c:v>ГБПОУ "Чайковский медицинский колледж" </c:v>
                </c:pt>
                <c:pt idx="23">
                  <c:v>ГБПОУ "Кунгурский центр образования № 1"</c:v>
                </c:pt>
                <c:pt idx="24">
                  <c:v>ГБПОУ "Кудымкарский лесотехнический техникум"</c:v>
                </c:pt>
                <c:pt idx="25">
                  <c:v>ГБПОУ "Пермский нефтяной колледж"</c:v>
                </c:pt>
                <c:pt idx="26">
                  <c:v>ГБПОУ "Уральский медицинский колледж"</c:v>
                </c:pt>
                <c:pt idx="27">
                  <c:v>ГБПОУ "Лысьвенский политехнический колледж"</c:v>
                </c:pt>
                <c:pt idx="28">
                  <c:v>ГБПОУ "Кудымкарское медицинское училище" (техникум)</c:v>
                </c:pt>
                <c:pt idx="29">
                  <c:v>ГБПОУ "Нытвенский многопрофильный техникум"</c:v>
                </c:pt>
                <c:pt idx="30">
                  <c:v>ГБПОУ "Соликамский горно-химический техникум"</c:v>
                </c:pt>
                <c:pt idx="31">
                  <c:v>ГБПОУ "Уральский химико-технологический колледж"</c:v>
                </c:pt>
                <c:pt idx="32">
                  <c:v>ГБПОУ "Березниковский медицинский колледж"</c:v>
                </c:pt>
                <c:pt idx="33">
                  <c:v>ГБПОУ "Пермский агропромышленный техникум" </c:v>
                </c:pt>
                <c:pt idx="34">
                  <c:v>ГБПОУ "Краснокамский политехнический техникум"</c:v>
                </c:pt>
                <c:pt idx="35">
                  <c:v>ГБПОУ "Горнозаводский политехнический техникум" </c:v>
                </c:pt>
                <c:pt idx="36">
                  <c:v>ГБПОУ "Березниковский колледж строительных технологий и креативных индустрий"</c:v>
                </c:pt>
                <c:pt idx="37">
                  <c:v>ГБПОУ "Строгановский колледж"</c:v>
                </c:pt>
                <c:pt idx="38">
                  <c:v>ГБПОУ "Краевой индустриальный техникум им.В.П.Сухарева"   </c:v>
                </c:pt>
                <c:pt idx="39">
                  <c:v>КГАПОУ "Пермский строительный колледж"</c:v>
                </c:pt>
                <c:pt idx="40">
                  <c:v>ГБПОУ "Пермский химико-технологический техникум"</c:v>
                </c:pt>
                <c:pt idx="41">
                  <c:v>ГБПОУ "Пермский радиотехнический колледж им. А.С.Попова"</c:v>
                </c:pt>
                <c:pt idx="42">
                  <c:v>ГБПОУ "Коми-Пермяцкий агротехнический техникум"</c:v>
                </c:pt>
                <c:pt idx="43">
                  <c:v>ГБПОУ "Добрянский гуманитарно- технологический техникум им. П.И. Сюзева"</c:v>
                </c:pt>
                <c:pt idx="44">
                  <c:v>ГБПОУ "Пермский торгово-технологический колледж" </c:v>
                </c:pt>
              </c:strCache>
            </c:strRef>
          </c:cat>
          <c:val>
            <c:numRef>
              <c:f>Лист4!$B$2:$B$46</c:f>
              <c:numCache>
                <c:formatCode>0.0%</c:formatCode>
                <c:ptCount val="45"/>
                <c:pt idx="0">
                  <c:v>7.3170731707317069E-2</c:v>
                </c:pt>
                <c:pt idx="1">
                  <c:v>7.407407407407407E-2</c:v>
                </c:pt>
                <c:pt idx="2">
                  <c:v>8.3333333333333329E-2</c:v>
                </c:pt>
                <c:pt idx="3">
                  <c:v>8.5714285714285715E-2</c:v>
                </c:pt>
                <c:pt idx="4">
                  <c:v>8.5714285714285715E-2</c:v>
                </c:pt>
                <c:pt idx="5">
                  <c:v>9.3333333333333338E-2</c:v>
                </c:pt>
                <c:pt idx="6">
                  <c:v>9.4339622641509441E-2</c:v>
                </c:pt>
                <c:pt idx="7">
                  <c:v>0.10344827586206896</c:v>
                </c:pt>
                <c:pt idx="8">
                  <c:v>0.10810810810810811</c:v>
                </c:pt>
                <c:pt idx="9">
                  <c:v>0.11538461538461539</c:v>
                </c:pt>
                <c:pt idx="10">
                  <c:v>0.11688311688311688</c:v>
                </c:pt>
                <c:pt idx="11">
                  <c:v>0.11702127659574468</c:v>
                </c:pt>
                <c:pt idx="12">
                  <c:v>0.125</c:v>
                </c:pt>
                <c:pt idx="13">
                  <c:v>0.14583333333333334</c:v>
                </c:pt>
                <c:pt idx="14">
                  <c:v>0.14705882352941177</c:v>
                </c:pt>
                <c:pt idx="15">
                  <c:v>0.14705882352941177</c:v>
                </c:pt>
                <c:pt idx="16">
                  <c:v>0.15151515151515152</c:v>
                </c:pt>
                <c:pt idx="17">
                  <c:v>0.15740740740740741</c:v>
                </c:pt>
                <c:pt idx="18">
                  <c:v>0.16176470588235295</c:v>
                </c:pt>
                <c:pt idx="19">
                  <c:v>0.16393442622950818</c:v>
                </c:pt>
                <c:pt idx="20">
                  <c:v>0.16417910447761194</c:v>
                </c:pt>
                <c:pt idx="21">
                  <c:v>0.17948717948717949</c:v>
                </c:pt>
                <c:pt idx="22">
                  <c:v>0.17948717948717949</c:v>
                </c:pt>
                <c:pt idx="23">
                  <c:v>0.18867924528301888</c:v>
                </c:pt>
                <c:pt idx="24">
                  <c:v>0.19444444444444445</c:v>
                </c:pt>
                <c:pt idx="25">
                  <c:v>0.20454545454545456</c:v>
                </c:pt>
                <c:pt idx="26">
                  <c:v>0.20930232558139536</c:v>
                </c:pt>
                <c:pt idx="27">
                  <c:v>0.21428571428571427</c:v>
                </c:pt>
                <c:pt idx="28">
                  <c:v>0.22222222222222221</c:v>
                </c:pt>
                <c:pt idx="29">
                  <c:v>0.22222222222222221</c:v>
                </c:pt>
                <c:pt idx="30">
                  <c:v>0.26829268292682928</c:v>
                </c:pt>
                <c:pt idx="31">
                  <c:v>0.27536231884057971</c:v>
                </c:pt>
                <c:pt idx="32">
                  <c:v>0.27777777777777779</c:v>
                </c:pt>
                <c:pt idx="33">
                  <c:v>0.2807017543859649</c:v>
                </c:pt>
                <c:pt idx="34">
                  <c:v>0.31111111111111112</c:v>
                </c:pt>
                <c:pt idx="35">
                  <c:v>0.31578947368421051</c:v>
                </c:pt>
                <c:pt idx="36">
                  <c:v>0.34666666666666668</c:v>
                </c:pt>
                <c:pt idx="37">
                  <c:v>0.36</c:v>
                </c:pt>
                <c:pt idx="38">
                  <c:v>0.37037037037037035</c:v>
                </c:pt>
                <c:pt idx="39">
                  <c:v>0.40322580645161288</c:v>
                </c:pt>
                <c:pt idx="40">
                  <c:v>0.63888888888888884</c:v>
                </c:pt>
                <c:pt idx="41">
                  <c:v>0.69047619047619047</c:v>
                </c:pt>
                <c:pt idx="42">
                  <c:v>0.73170731707317072</c:v>
                </c:pt>
                <c:pt idx="43">
                  <c:v>0.82352941176470584</c:v>
                </c:pt>
                <c:pt idx="44">
                  <c:v>0.9452054794520548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0-4435-8B87-C85B4F7D4A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927727"/>
        <c:axId val="83928143"/>
      </c:barChart>
      <c:catAx>
        <c:axId val="83927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928143"/>
        <c:crosses val="autoZero"/>
        <c:auto val="1"/>
        <c:lblAlgn val="ctr"/>
        <c:lblOffset val="100"/>
        <c:tickLblSkip val="1"/>
        <c:noMultiLvlLbl val="0"/>
      </c:catAx>
      <c:valAx>
        <c:axId val="83928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927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B61BB-B78C-42BC-BAE1-3313E670BB1A}" type="doc">
      <dgm:prSet loTypeId="urn:microsoft.com/office/officeart/2005/8/layout/cycle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EB69BE4-07DF-4F0B-A7B8-632E599BEF91}">
      <dgm:prSet phldrT="[Текст]" custT="1"/>
      <dgm:spPr/>
      <dgm:t>
        <a:bodyPr/>
        <a:lstStyle/>
        <a:p>
          <a:r>
            <a:rPr lang="ru-RU" sz="1400" dirty="0" smtClean="0"/>
            <a:t>Региональный центр Всероссийского чемпионатного движения по профессиональному  мастерству «Профессионалы»</a:t>
          </a:r>
          <a:endParaRPr lang="ru-RU" sz="1400" dirty="0"/>
        </a:p>
      </dgm:t>
    </dgm:pt>
    <dgm:pt modelId="{6AE2CA56-0D60-4F2A-A8A0-B6350B4C3E3E}" type="parTrans" cxnId="{B848E737-9799-4839-89C1-BCFB40851A7F}">
      <dgm:prSet/>
      <dgm:spPr/>
      <dgm:t>
        <a:bodyPr/>
        <a:lstStyle/>
        <a:p>
          <a:endParaRPr lang="ru-RU" sz="1400"/>
        </a:p>
      </dgm:t>
    </dgm:pt>
    <dgm:pt modelId="{27EF5234-C7BB-4BBB-A5A6-F0E04C2F0205}" type="sibTrans" cxnId="{B848E737-9799-4839-89C1-BCFB40851A7F}">
      <dgm:prSet/>
      <dgm:spPr/>
      <dgm:t>
        <a:bodyPr/>
        <a:lstStyle/>
        <a:p>
          <a:endParaRPr lang="ru-RU" sz="1400"/>
        </a:p>
      </dgm:t>
    </dgm:pt>
    <dgm:pt modelId="{DAC6BAA1-A252-407D-BF69-D3DE35A65353}">
      <dgm:prSet phldrT="[Текст]" custT="1"/>
      <dgm:spPr/>
      <dgm:t>
        <a:bodyPr/>
        <a:lstStyle/>
        <a:p>
          <a:r>
            <a:rPr lang="ru-RU" sz="1400" dirty="0" smtClean="0"/>
            <a:t>Региональный центр развития движения «</a:t>
          </a:r>
          <a:r>
            <a:rPr lang="ru-RU" sz="1400" dirty="0" err="1" smtClean="0"/>
            <a:t>Абилимпикс</a:t>
          </a:r>
          <a:r>
            <a:rPr lang="ru-RU" sz="1400" dirty="0" smtClean="0"/>
            <a:t>»</a:t>
          </a:r>
          <a:endParaRPr lang="ru-RU" sz="1400" dirty="0"/>
        </a:p>
      </dgm:t>
    </dgm:pt>
    <dgm:pt modelId="{A8B2EFBC-ECD3-4122-9070-F96DDEBF17B4}" type="parTrans" cxnId="{E57EF52A-D2ED-4D44-BBAC-3D5E9B29B282}">
      <dgm:prSet/>
      <dgm:spPr/>
      <dgm:t>
        <a:bodyPr/>
        <a:lstStyle/>
        <a:p>
          <a:endParaRPr lang="ru-RU" sz="1400"/>
        </a:p>
      </dgm:t>
    </dgm:pt>
    <dgm:pt modelId="{B8FBF440-FF2C-48C9-A217-1CD03E4DFCAC}" type="sibTrans" cxnId="{E57EF52A-D2ED-4D44-BBAC-3D5E9B29B282}">
      <dgm:prSet/>
      <dgm:spPr/>
      <dgm:t>
        <a:bodyPr/>
        <a:lstStyle/>
        <a:p>
          <a:endParaRPr lang="ru-RU" sz="1400"/>
        </a:p>
      </dgm:t>
    </dgm:pt>
    <dgm:pt modelId="{F0F6722E-D956-4609-8A80-A1D0F3FEA65B}">
      <dgm:prSet phldrT="[Текст]" custT="1"/>
      <dgm:spPr/>
      <dgm:t>
        <a:bodyPr/>
        <a:lstStyle/>
        <a:p>
          <a:r>
            <a:rPr lang="ru-RU" sz="1400" dirty="0" smtClean="0"/>
            <a:t>Базовый центр карьеры</a:t>
          </a:r>
          <a:endParaRPr lang="ru-RU" sz="1400" dirty="0"/>
        </a:p>
      </dgm:t>
    </dgm:pt>
    <dgm:pt modelId="{3E4CB38C-D8F5-4BAD-88AE-473546296D36}" type="parTrans" cxnId="{FE965C39-5D70-41CD-98A5-C73A68217773}">
      <dgm:prSet/>
      <dgm:spPr/>
      <dgm:t>
        <a:bodyPr/>
        <a:lstStyle/>
        <a:p>
          <a:endParaRPr lang="ru-RU" sz="1400"/>
        </a:p>
      </dgm:t>
    </dgm:pt>
    <dgm:pt modelId="{7FE54A68-F7B8-45C9-A819-CF5B80A4E3C8}" type="sibTrans" cxnId="{FE965C39-5D70-41CD-98A5-C73A68217773}">
      <dgm:prSet/>
      <dgm:spPr/>
      <dgm:t>
        <a:bodyPr/>
        <a:lstStyle/>
        <a:p>
          <a:endParaRPr lang="ru-RU" sz="1400"/>
        </a:p>
      </dgm:t>
    </dgm:pt>
    <dgm:pt modelId="{38C069BB-EEB4-41C6-83C1-856A6FB7FA84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400" dirty="0" smtClean="0"/>
            <a:t>Региональный оператор демонстрационного экзамена</a:t>
          </a:r>
          <a:endParaRPr lang="ru-RU" sz="1400" dirty="0"/>
        </a:p>
      </dgm:t>
    </dgm:pt>
    <dgm:pt modelId="{2632E57E-DFC7-4E16-AAAC-46EC112D9121}" type="parTrans" cxnId="{FDE93AA8-4B71-44F3-896F-1EE2530B36FF}">
      <dgm:prSet/>
      <dgm:spPr/>
      <dgm:t>
        <a:bodyPr/>
        <a:lstStyle/>
        <a:p>
          <a:endParaRPr lang="ru-RU" sz="1400"/>
        </a:p>
      </dgm:t>
    </dgm:pt>
    <dgm:pt modelId="{E2E4CF42-08DC-4738-AF08-49017547BEB1}" type="sibTrans" cxnId="{FDE93AA8-4B71-44F3-896F-1EE2530B36FF}">
      <dgm:prSet/>
      <dgm:spPr/>
      <dgm:t>
        <a:bodyPr/>
        <a:lstStyle/>
        <a:p>
          <a:endParaRPr lang="ru-RU" sz="1400"/>
        </a:p>
      </dgm:t>
    </dgm:pt>
    <dgm:pt modelId="{3EAD5CCC-8DA1-440D-9916-E9FDECE2FD4A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400" dirty="0" smtClean="0"/>
            <a:t>Региональный оператор -Всероссийского конкурса среди педагогических работников системы среднего профессионального образования «Мастер года»</a:t>
          </a:r>
          <a:endParaRPr lang="ru-RU" sz="1400" dirty="0"/>
        </a:p>
      </dgm:t>
    </dgm:pt>
    <dgm:pt modelId="{98A7BBC8-5574-4840-8C90-3D3D8972C03C}" type="parTrans" cxnId="{B3D01BB7-6E02-445E-87CF-DC967A2E74B0}">
      <dgm:prSet/>
      <dgm:spPr/>
      <dgm:t>
        <a:bodyPr/>
        <a:lstStyle/>
        <a:p>
          <a:endParaRPr lang="ru-RU" sz="1400"/>
        </a:p>
      </dgm:t>
    </dgm:pt>
    <dgm:pt modelId="{10D82B9A-83CC-4A49-AA58-992BCA9EDA3C}" type="sibTrans" cxnId="{B3D01BB7-6E02-445E-87CF-DC967A2E74B0}">
      <dgm:prSet/>
      <dgm:spPr/>
      <dgm:t>
        <a:bodyPr/>
        <a:lstStyle/>
        <a:p>
          <a:endParaRPr lang="ru-RU" sz="1400"/>
        </a:p>
      </dgm:t>
    </dgm:pt>
    <dgm:pt modelId="{5F2ACCDA-D2FC-45B3-895C-36473DFE2EEA}">
      <dgm:prSet/>
      <dgm:spPr>
        <a:solidFill>
          <a:srgbClr val="C00000"/>
        </a:solidFill>
      </dgm:spPr>
      <dgm:t>
        <a:bodyPr/>
        <a:lstStyle/>
        <a:p>
          <a:r>
            <a:rPr lang="ru-RU" dirty="0" smtClean="0"/>
            <a:t>Методическое сопровождение деятельности ПОО</a:t>
          </a:r>
          <a:endParaRPr lang="ru-RU" dirty="0"/>
        </a:p>
      </dgm:t>
    </dgm:pt>
    <dgm:pt modelId="{23392F94-04C0-4A7E-8DFE-AF3EA75E83F7}" type="parTrans" cxnId="{8ED33745-6F47-4614-8770-D71989BCD51C}">
      <dgm:prSet/>
      <dgm:spPr/>
      <dgm:t>
        <a:bodyPr/>
        <a:lstStyle/>
        <a:p>
          <a:endParaRPr lang="ru-RU"/>
        </a:p>
      </dgm:t>
    </dgm:pt>
    <dgm:pt modelId="{0A4F07F3-0B57-4AD5-93F1-56EDE004F3AF}" type="sibTrans" cxnId="{8ED33745-6F47-4614-8770-D71989BCD51C}">
      <dgm:prSet/>
      <dgm:spPr/>
      <dgm:t>
        <a:bodyPr/>
        <a:lstStyle/>
        <a:p>
          <a:endParaRPr lang="ru-RU"/>
        </a:p>
      </dgm:t>
    </dgm:pt>
    <dgm:pt modelId="{7DFED2DC-A1FB-432F-B167-0E995F9DB6A4}" type="pres">
      <dgm:prSet presAssocID="{4C2B61BB-B78C-42BC-BAE1-3313E670BB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2C2AE5-EC06-4BE9-B669-149DF8524748}" type="pres">
      <dgm:prSet presAssocID="{9EB69BE4-07DF-4F0B-A7B8-632E599BEF91}" presName="node" presStyleLbl="node1" presStyleIdx="0" presStyleCnt="6" custScaleX="140283" custScaleY="141539" custRadScaleRad="81829" custRadScaleInc="-13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58177-9882-4D35-98D7-B875CFD20C32}" type="pres">
      <dgm:prSet presAssocID="{9EB69BE4-07DF-4F0B-A7B8-632E599BEF91}" presName="spNode" presStyleCnt="0"/>
      <dgm:spPr/>
    </dgm:pt>
    <dgm:pt modelId="{5486B7C9-A477-4949-B943-E52907A63DAD}" type="pres">
      <dgm:prSet presAssocID="{27EF5234-C7BB-4BBB-A5A6-F0E04C2F0205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5D3F4EC-E081-4DF0-B1CA-4B75EB1B1038}" type="pres">
      <dgm:prSet presAssocID="{DAC6BAA1-A252-407D-BF69-D3DE35A65353}" presName="node" presStyleLbl="node1" presStyleIdx="1" presStyleCnt="6" custScaleX="140283" custScaleY="96437" custRadScaleRad="98199" custRadScaleInc="80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CEE0E-755D-43EF-A171-89275953F3B7}" type="pres">
      <dgm:prSet presAssocID="{DAC6BAA1-A252-407D-BF69-D3DE35A65353}" presName="spNode" presStyleCnt="0"/>
      <dgm:spPr/>
    </dgm:pt>
    <dgm:pt modelId="{68D4A30B-363A-4D22-B418-8799BAF74BBA}" type="pres">
      <dgm:prSet presAssocID="{B8FBF440-FF2C-48C9-A217-1CD03E4DFCAC}" presName="sibTrans" presStyleLbl="sibTrans1D1" presStyleIdx="1" presStyleCnt="6"/>
      <dgm:spPr/>
      <dgm:t>
        <a:bodyPr/>
        <a:lstStyle/>
        <a:p>
          <a:endParaRPr lang="ru-RU"/>
        </a:p>
      </dgm:t>
    </dgm:pt>
    <dgm:pt modelId="{49E02C73-46BC-4557-9057-D8DBE7D9FD7F}" type="pres">
      <dgm:prSet presAssocID="{5F2ACCDA-D2FC-45B3-895C-36473DFE2EE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8942B-247B-4FAA-B9B4-EA7FA2ED768C}" type="pres">
      <dgm:prSet presAssocID="{5F2ACCDA-D2FC-45B3-895C-36473DFE2EEA}" presName="spNode" presStyleCnt="0"/>
      <dgm:spPr/>
    </dgm:pt>
    <dgm:pt modelId="{B39E6E2B-5C3F-4C07-B406-B88647D76816}" type="pres">
      <dgm:prSet presAssocID="{0A4F07F3-0B57-4AD5-93F1-56EDE004F3AF}" presName="sibTrans" presStyleLbl="sibTrans1D1" presStyleIdx="2" presStyleCnt="6"/>
      <dgm:spPr/>
    </dgm:pt>
    <dgm:pt modelId="{91617892-6D7E-41D3-A5AE-9EAE2588F216}" type="pres">
      <dgm:prSet presAssocID="{F0F6722E-D956-4609-8A80-A1D0F3FEA65B}" presName="node" presStyleLbl="node1" presStyleIdx="3" presStyleCnt="6" custScaleX="140283" custScaleY="83467" custRadScaleRad="95046" custRadScaleInc="329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959C8-700A-4BD7-A1C0-CEDEF4E3EB9F}" type="pres">
      <dgm:prSet presAssocID="{F0F6722E-D956-4609-8A80-A1D0F3FEA65B}" presName="spNode" presStyleCnt="0"/>
      <dgm:spPr/>
    </dgm:pt>
    <dgm:pt modelId="{EB041145-9F02-4AEE-97DA-BCEB6C579AD5}" type="pres">
      <dgm:prSet presAssocID="{7FE54A68-F7B8-45C9-A819-CF5B80A4E3C8}" presName="sibTrans" presStyleLbl="sibTrans1D1" presStyleIdx="3" presStyleCnt="6"/>
      <dgm:spPr/>
      <dgm:t>
        <a:bodyPr/>
        <a:lstStyle/>
        <a:p>
          <a:endParaRPr lang="ru-RU"/>
        </a:p>
      </dgm:t>
    </dgm:pt>
    <dgm:pt modelId="{0ED59EDF-BA29-49D1-A278-A33864706C2D}" type="pres">
      <dgm:prSet presAssocID="{38C069BB-EEB4-41C6-83C1-856A6FB7FA84}" presName="node" presStyleLbl="node1" presStyleIdx="4" presStyleCnt="6" custScaleX="154311" custScaleY="92035" custRadScaleRad="111555" custRadScaleInc="18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8D67B-74EE-4180-8D5A-D7E8F91C3337}" type="pres">
      <dgm:prSet presAssocID="{38C069BB-EEB4-41C6-83C1-856A6FB7FA84}" presName="spNode" presStyleCnt="0"/>
      <dgm:spPr/>
    </dgm:pt>
    <dgm:pt modelId="{AC556A01-4D8F-4FDA-85E9-FB59701ED00C}" type="pres">
      <dgm:prSet presAssocID="{E2E4CF42-08DC-4738-AF08-49017547BEB1}" presName="sibTrans" presStyleLbl="sibTrans1D1" presStyleIdx="4" presStyleCnt="6"/>
      <dgm:spPr/>
      <dgm:t>
        <a:bodyPr/>
        <a:lstStyle/>
        <a:p>
          <a:endParaRPr lang="ru-RU"/>
        </a:p>
      </dgm:t>
    </dgm:pt>
    <dgm:pt modelId="{FFC49D97-9CB4-4977-AEE9-A71A2F97C1FB}" type="pres">
      <dgm:prSet presAssocID="{3EAD5CCC-8DA1-440D-9916-E9FDECE2FD4A}" presName="node" presStyleLbl="node1" presStyleIdx="5" presStyleCnt="6" custScaleX="165987" custScaleY="191708" custRadScaleRad="106503" custRadScaleInc="-86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AA8C4-FC2C-4529-BF2C-04842C85ED1F}" type="pres">
      <dgm:prSet presAssocID="{3EAD5CCC-8DA1-440D-9916-E9FDECE2FD4A}" presName="spNode" presStyleCnt="0"/>
      <dgm:spPr/>
    </dgm:pt>
    <dgm:pt modelId="{DF8AB938-168D-45C9-8663-B47A6BD48D32}" type="pres">
      <dgm:prSet presAssocID="{10D82B9A-83CC-4A49-AA58-992BCA9EDA3C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FE965C39-5D70-41CD-98A5-C73A68217773}" srcId="{4C2B61BB-B78C-42BC-BAE1-3313E670BB1A}" destId="{F0F6722E-D956-4609-8A80-A1D0F3FEA65B}" srcOrd="3" destOrd="0" parTransId="{3E4CB38C-D8F5-4BAD-88AE-473546296D36}" sibTransId="{7FE54A68-F7B8-45C9-A819-CF5B80A4E3C8}"/>
    <dgm:cxn modelId="{FC9B36EF-25E2-4A69-BCFD-A68A7BA6162A}" type="presOf" srcId="{F0F6722E-D956-4609-8A80-A1D0F3FEA65B}" destId="{91617892-6D7E-41D3-A5AE-9EAE2588F216}" srcOrd="0" destOrd="0" presId="urn:microsoft.com/office/officeart/2005/8/layout/cycle6"/>
    <dgm:cxn modelId="{512F76EA-B117-49C6-A2EF-8B37DC2D2ECA}" type="presOf" srcId="{10D82B9A-83CC-4A49-AA58-992BCA9EDA3C}" destId="{DF8AB938-168D-45C9-8663-B47A6BD48D32}" srcOrd="0" destOrd="0" presId="urn:microsoft.com/office/officeart/2005/8/layout/cycle6"/>
    <dgm:cxn modelId="{9E22276E-6D49-4AAE-AD77-15F532CEBD3F}" type="presOf" srcId="{3EAD5CCC-8DA1-440D-9916-E9FDECE2FD4A}" destId="{FFC49D97-9CB4-4977-AEE9-A71A2F97C1FB}" srcOrd="0" destOrd="0" presId="urn:microsoft.com/office/officeart/2005/8/layout/cycle6"/>
    <dgm:cxn modelId="{38D6BE8C-34F6-4A6C-930E-BA1F183F3D8D}" type="presOf" srcId="{5F2ACCDA-D2FC-45B3-895C-36473DFE2EEA}" destId="{49E02C73-46BC-4557-9057-D8DBE7D9FD7F}" srcOrd="0" destOrd="0" presId="urn:microsoft.com/office/officeart/2005/8/layout/cycle6"/>
    <dgm:cxn modelId="{81C6B209-13D9-46A6-BD00-AE2C49A0EA30}" type="presOf" srcId="{38C069BB-EEB4-41C6-83C1-856A6FB7FA84}" destId="{0ED59EDF-BA29-49D1-A278-A33864706C2D}" srcOrd="0" destOrd="0" presId="urn:microsoft.com/office/officeart/2005/8/layout/cycle6"/>
    <dgm:cxn modelId="{8FB53625-CFEC-439C-B1EF-28386514C586}" type="presOf" srcId="{4C2B61BB-B78C-42BC-BAE1-3313E670BB1A}" destId="{7DFED2DC-A1FB-432F-B167-0E995F9DB6A4}" srcOrd="0" destOrd="0" presId="urn:microsoft.com/office/officeart/2005/8/layout/cycle6"/>
    <dgm:cxn modelId="{BF69C549-6DA7-492F-8982-BA0EE7361E4E}" type="presOf" srcId="{27EF5234-C7BB-4BBB-A5A6-F0E04C2F0205}" destId="{5486B7C9-A477-4949-B943-E52907A63DAD}" srcOrd="0" destOrd="0" presId="urn:microsoft.com/office/officeart/2005/8/layout/cycle6"/>
    <dgm:cxn modelId="{8ED33745-6F47-4614-8770-D71989BCD51C}" srcId="{4C2B61BB-B78C-42BC-BAE1-3313E670BB1A}" destId="{5F2ACCDA-D2FC-45B3-895C-36473DFE2EEA}" srcOrd="2" destOrd="0" parTransId="{23392F94-04C0-4A7E-8DFE-AF3EA75E83F7}" sibTransId="{0A4F07F3-0B57-4AD5-93F1-56EDE004F3AF}"/>
    <dgm:cxn modelId="{E9FF2F88-ADE6-43CA-83AC-B45A32CA383D}" type="presOf" srcId="{0A4F07F3-0B57-4AD5-93F1-56EDE004F3AF}" destId="{B39E6E2B-5C3F-4C07-B406-B88647D76816}" srcOrd="0" destOrd="0" presId="urn:microsoft.com/office/officeart/2005/8/layout/cycle6"/>
    <dgm:cxn modelId="{FDE93AA8-4B71-44F3-896F-1EE2530B36FF}" srcId="{4C2B61BB-B78C-42BC-BAE1-3313E670BB1A}" destId="{38C069BB-EEB4-41C6-83C1-856A6FB7FA84}" srcOrd="4" destOrd="0" parTransId="{2632E57E-DFC7-4E16-AAAC-46EC112D9121}" sibTransId="{E2E4CF42-08DC-4738-AF08-49017547BEB1}"/>
    <dgm:cxn modelId="{2B97DAE4-3396-414C-86E6-EA71CC714DE0}" type="presOf" srcId="{9EB69BE4-07DF-4F0B-A7B8-632E599BEF91}" destId="{AF2C2AE5-EC06-4BE9-B669-149DF8524748}" srcOrd="0" destOrd="0" presId="urn:microsoft.com/office/officeart/2005/8/layout/cycle6"/>
    <dgm:cxn modelId="{D592B8B8-BEFC-4E0A-A25F-5DAAAE2FC6DF}" type="presOf" srcId="{B8FBF440-FF2C-48C9-A217-1CD03E4DFCAC}" destId="{68D4A30B-363A-4D22-B418-8799BAF74BBA}" srcOrd="0" destOrd="0" presId="urn:microsoft.com/office/officeart/2005/8/layout/cycle6"/>
    <dgm:cxn modelId="{B3D01BB7-6E02-445E-87CF-DC967A2E74B0}" srcId="{4C2B61BB-B78C-42BC-BAE1-3313E670BB1A}" destId="{3EAD5CCC-8DA1-440D-9916-E9FDECE2FD4A}" srcOrd="5" destOrd="0" parTransId="{98A7BBC8-5574-4840-8C90-3D3D8972C03C}" sibTransId="{10D82B9A-83CC-4A49-AA58-992BCA9EDA3C}"/>
    <dgm:cxn modelId="{D5992CA5-625E-44C9-B26F-09C2D423739C}" type="presOf" srcId="{7FE54A68-F7B8-45C9-A819-CF5B80A4E3C8}" destId="{EB041145-9F02-4AEE-97DA-BCEB6C579AD5}" srcOrd="0" destOrd="0" presId="urn:microsoft.com/office/officeart/2005/8/layout/cycle6"/>
    <dgm:cxn modelId="{76B554BA-81BA-411F-BE33-C30AE968DC3B}" type="presOf" srcId="{DAC6BAA1-A252-407D-BF69-D3DE35A65353}" destId="{65D3F4EC-E081-4DF0-B1CA-4B75EB1B1038}" srcOrd="0" destOrd="0" presId="urn:microsoft.com/office/officeart/2005/8/layout/cycle6"/>
    <dgm:cxn modelId="{A420ECC7-5A34-400E-9566-73D245EE2022}" type="presOf" srcId="{E2E4CF42-08DC-4738-AF08-49017547BEB1}" destId="{AC556A01-4D8F-4FDA-85E9-FB59701ED00C}" srcOrd="0" destOrd="0" presId="urn:microsoft.com/office/officeart/2005/8/layout/cycle6"/>
    <dgm:cxn modelId="{E57EF52A-D2ED-4D44-BBAC-3D5E9B29B282}" srcId="{4C2B61BB-B78C-42BC-BAE1-3313E670BB1A}" destId="{DAC6BAA1-A252-407D-BF69-D3DE35A65353}" srcOrd="1" destOrd="0" parTransId="{A8B2EFBC-ECD3-4122-9070-F96DDEBF17B4}" sibTransId="{B8FBF440-FF2C-48C9-A217-1CD03E4DFCAC}"/>
    <dgm:cxn modelId="{B848E737-9799-4839-89C1-BCFB40851A7F}" srcId="{4C2B61BB-B78C-42BC-BAE1-3313E670BB1A}" destId="{9EB69BE4-07DF-4F0B-A7B8-632E599BEF91}" srcOrd="0" destOrd="0" parTransId="{6AE2CA56-0D60-4F2A-A8A0-B6350B4C3E3E}" sibTransId="{27EF5234-C7BB-4BBB-A5A6-F0E04C2F0205}"/>
    <dgm:cxn modelId="{913C7333-24AC-4DEB-B75D-BECF75E72795}" type="presParOf" srcId="{7DFED2DC-A1FB-432F-B167-0E995F9DB6A4}" destId="{AF2C2AE5-EC06-4BE9-B669-149DF8524748}" srcOrd="0" destOrd="0" presId="urn:microsoft.com/office/officeart/2005/8/layout/cycle6"/>
    <dgm:cxn modelId="{9688E801-0613-4C46-A90E-1B1A47EE1CB2}" type="presParOf" srcId="{7DFED2DC-A1FB-432F-B167-0E995F9DB6A4}" destId="{DA058177-9882-4D35-98D7-B875CFD20C32}" srcOrd="1" destOrd="0" presId="urn:microsoft.com/office/officeart/2005/8/layout/cycle6"/>
    <dgm:cxn modelId="{BF8910F4-68E5-4326-802E-B01CE1DA2F35}" type="presParOf" srcId="{7DFED2DC-A1FB-432F-B167-0E995F9DB6A4}" destId="{5486B7C9-A477-4949-B943-E52907A63DAD}" srcOrd="2" destOrd="0" presId="urn:microsoft.com/office/officeart/2005/8/layout/cycle6"/>
    <dgm:cxn modelId="{CD7B9685-6A09-4610-8E0B-043B5CBF68A3}" type="presParOf" srcId="{7DFED2DC-A1FB-432F-B167-0E995F9DB6A4}" destId="{65D3F4EC-E081-4DF0-B1CA-4B75EB1B1038}" srcOrd="3" destOrd="0" presId="urn:microsoft.com/office/officeart/2005/8/layout/cycle6"/>
    <dgm:cxn modelId="{C57E1D6D-646B-4881-B17B-A7DFAD90ACE3}" type="presParOf" srcId="{7DFED2DC-A1FB-432F-B167-0E995F9DB6A4}" destId="{C0FCEE0E-755D-43EF-A171-89275953F3B7}" srcOrd="4" destOrd="0" presId="urn:microsoft.com/office/officeart/2005/8/layout/cycle6"/>
    <dgm:cxn modelId="{B7FE5199-C133-488F-AB7B-A5E4500899A2}" type="presParOf" srcId="{7DFED2DC-A1FB-432F-B167-0E995F9DB6A4}" destId="{68D4A30B-363A-4D22-B418-8799BAF74BBA}" srcOrd="5" destOrd="0" presId="urn:microsoft.com/office/officeart/2005/8/layout/cycle6"/>
    <dgm:cxn modelId="{9C8786CC-CEF2-40CA-ABED-AD2D7DE8BD23}" type="presParOf" srcId="{7DFED2DC-A1FB-432F-B167-0E995F9DB6A4}" destId="{49E02C73-46BC-4557-9057-D8DBE7D9FD7F}" srcOrd="6" destOrd="0" presId="urn:microsoft.com/office/officeart/2005/8/layout/cycle6"/>
    <dgm:cxn modelId="{C8F77967-2180-496A-8660-2A2AA3048379}" type="presParOf" srcId="{7DFED2DC-A1FB-432F-B167-0E995F9DB6A4}" destId="{B918942B-247B-4FAA-B9B4-EA7FA2ED768C}" srcOrd="7" destOrd="0" presId="urn:microsoft.com/office/officeart/2005/8/layout/cycle6"/>
    <dgm:cxn modelId="{47DCE374-381A-42AD-820A-BFD000439B96}" type="presParOf" srcId="{7DFED2DC-A1FB-432F-B167-0E995F9DB6A4}" destId="{B39E6E2B-5C3F-4C07-B406-B88647D76816}" srcOrd="8" destOrd="0" presId="urn:microsoft.com/office/officeart/2005/8/layout/cycle6"/>
    <dgm:cxn modelId="{5E50F781-0D76-4AB4-B6AA-FD007875C0A0}" type="presParOf" srcId="{7DFED2DC-A1FB-432F-B167-0E995F9DB6A4}" destId="{91617892-6D7E-41D3-A5AE-9EAE2588F216}" srcOrd="9" destOrd="0" presId="urn:microsoft.com/office/officeart/2005/8/layout/cycle6"/>
    <dgm:cxn modelId="{438AE139-9405-4255-82A9-F0427D5FA6B8}" type="presParOf" srcId="{7DFED2DC-A1FB-432F-B167-0E995F9DB6A4}" destId="{8B8959C8-700A-4BD7-A1C0-CEDEF4E3EB9F}" srcOrd="10" destOrd="0" presId="urn:microsoft.com/office/officeart/2005/8/layout/cycle6"/>
    <dgm:cxn modelId="{2D59D871-B631-4609-A977-7C00DD692AAA}" type="presParOf" srcId="{7DFED2DC-A1FB-432F-B167-0E995F9DB6A4}" destId="{EB041145-9F02-4AEE-97DA-BCEB6C579AD5}" srcOrd="11" destOrd="0" presId="urn:microsoft.com/office/officeart/2005/8/layout/cycle6"/>
    <dgm:cxn modelId="{E1E54799-8CF6-4DA7-B5C0-ACA837F6E6B6}" type="presParOf" srcId="{7DFED2DC-A1FB-432F-B167-0E995F9DB6A4}" destId="{0ED59EDF-BA29-49D1-A278-A33864706C2D}" srcOrd="12" destOrd="0" presId="urn:microsoft.com/office/officeart/2005/8/layout/cycle6"/>
    <dgm:cxn modelId="{CF608627-85B2-4D8E-916A-6FABB1D9C080}" type="presParOf" srcId="{7DFED2DC-A1FB-432F-B167-0E995F9DB6A4}" destId="{5E58D67B-74EE-4180-8D5A-D7E8F91C3337}" srcOrd="13" destOrd="0" presId="urn:microsoft.com/office/officeart/2005/8/layout/cycle6"/>
    <dgm:cxn modelId="{0F593402-5EB9-4B81-BE8F-7238E0528641}" type="presParOf" srcId="{7DFED2DC-A1FB-432F-B167-0E995F9DB6A4}" destId="{AC556A01-4D8F-4FDA-85E9-FB59701ED00C}" srcOrd="14" destOrd="0" presId="urn:microsoft.com/office/officeart/2005/8/layout/cycle6"/>
    <dgm:cxn modelId="{B16E088D-6DC9-4974-AC8B-01F1FC502B89}" type="presParOf" srcId="{7DFED2DC-A1FB-432F-B167-0E995F9DB6A4}" destId="{FFC49D97-9CB4-4977-AEE9-A71A2F97C1FB}" srcOrd="15" destOrd="0" presId="urn:microsoft.com/office/officeart/2005/8/layout/cycle6"/>
    <dgm:cxn modelId="{1D39D7E9-5C02-472D-A751-05AD892B5045}" type="presParOf" srcId="{7DFED2DC-A1FB-432F-B167-0E995F9DB6A4}" destId="{C9DAA8C4-FC2C-4529-BF2C-04842C85ED1F}" srcOrd="16" destOrd="0" presId="urn:microsoft.com/office/officeart/2005/8/layout/cycle6"/>
    <dgm:cxn modelId="{6D1C5012-2A43-4296-8D37-933312CE28C0}" type="presParOf" srcId="{7DFED2DC-A1FB-432F-B167-0E995F9DB6A4}" destId="{DF8AB938-168D-45C9-8663-B47A6BD48D3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C2AE5-EC06-4BE9-B669-149DF8524748}">
      <dsp:nvSpPr>
        <dsp:cNvPr id="0" name=""/>
        <dsp:cNvSpPr/>
      </dsp:nvSpPr>
      <dsp:spPr>
        <a:xfrm>
          <a:off x="3051802" y="350939"/>
          <a:ext cx="2046049" cy="13418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центр Всероссийского чемпионатного движения по профессиональному  мастерству «Профессионалы»</a:t>
          </a:r>
          <a:endParaRPr lang="ru-RU" sz="1400" kern="1200" dirty="0"/>
        </a:p>
      </dsp:txBody>
      <dsp:txXfrm>
        <a:off x="3117305" y="416442"/>
        <a:ext cx="1915043" cy="1210833"/>
      </dsp:txXfrm>
    </dsp:sp>
    <dsp:sp modelId="{5486B7C9-A477-4949-B943-E52907A63DAD}">
      <dsp:nvSpPr>
        <dsp:cNvPr id="0" name=""/>
        <dsp:cNvSpPr/>
      </dsp:nvSpPr>
      <dsp:spPr>
        <a:xfrm>
          <a:off x="2305328" y="1209100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803884" y="74299"/>
              </a:moveTo>
              <a:arcTo wR="2232695" hR="2232695" stAng="17089365" swAng="179365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3F4EC-E081-4DF0-B1CA-4B75EB1B1038}">
      <dsp:nvSpPr>
        <dsp:cNvPr id="0" name=""/>
        <dsp:cNvSpPr/>
      </dsp:nvSpPr>
      <dsp:spPr>
        <a:xfrm>
          <a:off x="5263079" y="1863545"/>
          <a:ext cx="2046049" cy="91425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центр развития движения «</a:t>
          </a:r>
          <a:r>
            <a:rPr lang="ru-RU" sz="1400" kern="1200" dirty="0" err="1" smtClean="0"/>
            <a:t>Абилимпикс</a:t>
          </a:r>
          <a:r>
            <a:rPr lang="ru-RU" sz="1400" kern="1200" dirty="0" smtClean="0"/>
            <a:t>»</a:t>
          </a:r>
          <a:endParaRPr lang="ru-RU" sz="1400" kern="1200" dirty="0"/>
        </a:p>
      </dsp:txBody>
      <dsp:txXfrm>
        <a:off x="5307709" y="1908175"/>
        <a:ext cx="1956789" cy="824996"/>
      </dsp:txXfrm>
    </dsp:sp>
    <dsp:sp modelId="{68D4A30B-363A-4D22-B418-8799BAF74BBA}">
      <dsp:nvSpPr>
        <dsp:cNvPr id="0" name=""/>
        <dsp:cNvSpPr/>
      </dsp:nvSpPr>
      <dsp:spPr>
        <a:xfrm>
          <a:off x="1891976" y="736854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4457742" y="2048057"/>
              </a:moveTo>
              <a:arcTo wR="2232695" hR="2232695" stAng="21315383" swAng="108131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E02C73-46BC-4557-9057-D8DBE7D9FD7F}">
      <dsp:nvSpPr>
        <dsp:cNvPr id="0" name=""/>
        <dsp:cNvSpPr/>
      </dsp:nvSpPr>
      <dsp:spPr>
        <a:xfrm>
          <a:off x="5362037" y="3489299"/>
          <a:ext cx="1458515" cy="948035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Методическое сопровождение деятельности ПОО</a:t>
          </a:r>
          <a:endParaRPr lang="ru-RU" sz="1300" kern="1200" dirty="0"/>
        </a:p>
      </dsp:txBody>
      <dsp:txXfrm>
        <a:off x="5408316" y="3535578"/>
        <a:ext cx="1365957" cy="855477"/>
      </dsp:txXfrm>
    </dsp:sp>
    <dsp:sp modelId="{B39E6E2B-5C3F-4C07-B406-B88647D76816}">
      <dsp:nvSpPr>
        <dsp:cNvPr id="0" name=""/>
        <dsp:cNvSpPr/>
      </dsp:nvSpPr>
      <dsp:spPr>
        <a:xfrm>
          <a:off x="2140057" y="427859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3577741" y="4014766"/>
              </a:moveTo>
              <a:arcTo wR="2232695" hR="2232695" stAng="3177344" swAng="133062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17892-6D7E-41D3-A5AE-9EAE2588F216}">
      <dsp:nvSpPr>
        <dsp:cNvPr id="0" name=""/>
        <dsp:cNvSpPr/>
      </dsp:nvSpPr>
      <dsp:spPr>
        <a:xfrm>
          <a:off x="2891094" y="4559379"/>
          <a:ext cx="2046049" cy="79129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Базовый центр карьеры</a:t>
          </a:r>
          <a:endParaRPr lang="ru-RU" sz="1400" kern="1200" dirty="0"/>
        </a:p>
      </dsp:txBody>
      <dsp:txXfrm>
        <a:off x="2929722" y="4598007"/>
        <a:ext cx="1968793" cy="714040"/>
      </dsp:txXfrm>
    </dsp:sp>
    <dsp:sp modelId="{EB041145-9F02-4AEE-97DA-BCEB6C579AD5}">
      <dsp:nvSpPr>
        <dsp:cNvPr id="0" name=""/>
        <dsp:cNvSpPr/>
      </dsp:nvSpPr>
      <dsp:spPr>
        <a:xfrm>
          <a:off x="848202" y="100979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2048913" y="4457813"/>
              </a:moveTo>
              <a:arcTo wR="2232695" hR="2232695" stAng="5683295" swAng="1102679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59EDF-BA29-49D1-A278-A33864706C2D}">
      <dsp:nvSpPr>
        <dsp:cNvPr id="0" name=""/>
        <dsp:cNvSpPr/>
      </dsp:nvSpPr>
      <dsp:spPr>
        <a:xfrm>
          <a:off x="798408" y="3511972"/>
          <a:ext cx="2250650" cy="87252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оператор демонстрационного экзамена</a:t>
          </a:r>
          <a:endParaRPr lang="ru-RU" sz="1400" kern="1200" dirty="0"/>
        </a:p>
      </dsp:txBody>
      <dsp:txXfrm>
        <a:off x="841001" y="3554565"/>
        <a:ext cx="2165464" cy="787338"/>
      </dsp:txXfrm>
    </dsp:sp>
    <dsp:sp modelId="{AC556A01-4D8F-4FDA-85E9-FB59701ED00C}">
      <dsp:nvSpPr>
        <dsp:cNvPr id="0" name=""/>
        <dsp:cNvSpPr/>
      </dsp:nvSpPr>
      <dsp:spPr>
        <a:xfrm>
          <a:off x="1740462" y="1554243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7351" y="1954884"/>
              </a:moveTo>
              <a:arcTo wR="2232695" hR="2232695" stAng="11228864" swAng="43283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C49D97-9CB4-4977-AEE9-A71A2F97C1FB}">
      <dsp:nvSpPr>
        <dsp:cNvPr id="0" name=""/>
        <dsp:cNvSpPr/>
      </dsp:nvSpPr>
      <dsp:spPr>
        <a:xfrm>
          <a:off x="628119" y="1412903"/>
          <a:ext cx="2420946" cy="181745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оператор -Всероссийского конкурса среди педагогических работников системы среднего профессионального образования «Мастер года»</a:t>
          </a:r>
          <a:endParaRPr lang="ru-RU" sz="1400" kern="1200" dirty="0"/>
        </a:p>
      </dsp:txBody>
      <dsp:txXfrm>
        <a:off x="716840" y="1501624"/>
        <a:ext cx="2243504" cy="1640017"/>
      </dsp:txXfrm>
    </dsp:sp>
    <dsp:sp modelId="{DF8AB938-168D-45C9-8663-B47A6BD48D32}">
      <dsp:nvSpPr>
        <dsp:cNvPr id="0" name=""/>
        <dsp:cNvSpPr/>
      </dsp:nvSpPr>
      <dsp:spPr>
        <a:xfrm>
          <a:off x="479731" y="1366777"/>
          <a:ext cx="4465390" cy="4465390"/>
        </a:xfrm>
        <a:custGeom>
          <a:avLst/>
          <a:gdLst/>
          <a:ahLst/>
          <a:cxnLst/>
          <a:rect l="0" t="0" r="0" b="0"/>
          <a:pathLst>
            <a:path>
              <a:moveTo>
                <a:pt x="1788955" y="44540"/>
              </a:moveTo>
              <a:arcTo wR="2232695" hR="2232695" stAng="15512181" swAng="120021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0.71632</cdr:x>
      <cdr:y>0.02799</cdr:y>
    </cdr:from>
    <cdr:to>
      <cdr:x>0.71951</cdr:x>
      <cdr:y>0.92488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 flipV="1">
          <a:off x="6660885" y="170311"/>
          <a:ext cx="29681" cy="5456746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0.59584</cdr:x>
      <cdr:y>0.02267</cdr:y>
    </cdr:from>
    <cdr:to>
      <cdr:x>0.59584</cdr:x>
      <cdr:y>0.94937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5540600" y="129347"/>
          <a:ext cx="0" cy="528761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9" y="2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96039-DBC6-47B8-AED3-BE220B97C5B8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9" y="4751111"/>
            <a:ext cx="5437821" cy="388727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69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9" y="937769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5DF8-1DBC-4D96-A761-8C926ED7AA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24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22CC5-B127-48E0-B189-9BE20A4F76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61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62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63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44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390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33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45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9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72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82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5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labSerifTypeface" panose="02000000000000000000" pitchFamily="50" charset="0"/>
              </a:rPr>
              <a:t>‹#›</a:t>
            </a:fld>
            <a:endParaRPr lang="ru-RU" sz="1200" dirty="0">
              <a:solidFill>
                <a:srgbClr val="1C2D38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МИНИСТЕРСТВО ОБРАЗОВАНИЯ И НАУКИ</a:t>
            </a:r>
            <a:br>
              <a:rPr lang="ru-RU" dirty="0" smtClean="0"/>
            </a:br>
            <a:r>
              <a:rPr lang="ru-RU" dirty="0" smtClean="0"/>
              <a:t>ПЕРМСКОГО </a:t>
            </a:r>
            <a:r>
              <a:rPr lang="ru-RU" dirty="0"/>
              <a:t>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2pPr>
            <a:lvl3pPr marL="9144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3pPr>
            <a:lvl4pPr marL="13716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4pPr>
            <a:lvl5pPr marL="18288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F748E1-F5FF-494D-B1C0-2197C02E21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8400" y="6490800"/>
            <a:ext cx="180000" cy="3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8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19646-E3AB-46E7-BB18-D3C4B96FA726}" type="datetime1">
              <a:rPr lang="ru-RU" smtClean="0"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36-EB0F-4FDA-AA27-5A03D14ED2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2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290918"/>
            <a:ext cx="10515600" cy="488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ECD5B068-9541-4FC7-9739-791808957D08}" type="datetimeFigureOut">
              <a:rPr lang="ru-RU" smtClean="0"/>
              <a:pPr/>
              <a:t>11.02.2026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ermianSlabSerifTypeface" panose="02000000000000000000" pitchFamily="50" charset="0"/>
              </a:defRPr>
            </a:lvl1pPr>
          </a:lstStyle>
          <a:p>
            <a:fld id="{7990A65A-0714-461E-A293-55CAFC76E4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00000"/>
          </a:solidFill>
          <a:latin typeface="PermianSlabSerifTypeface" panose="020000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4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None/>
        <a:defRPr sz="1800" kern="1200">
          <a:solidFill>
            <a:schemeClr val="tx1"/>
          </a:solidFill>
          <a:latin typeface="Montserrat" panose="000005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1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-72019"/>
            <a:ext cx="3263204" cy="304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A779A2-4CCF-42D6-83F9-4BDB91070E02}"/>
              </a:ext>
            </a:extLst>
          </p:cNvPr>
          <p:cNvSpPr txBox="1"/>
          <p:nvPr/>
        </p:nvSpPr>
        <p:spPr>
          <a:xfrm>
            <a:off x="250606" y="4315119"/>
            <a:ext cx="11690787" cy="245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67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3067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 </a:t>
            </a:r>
            <a:r>
              <a:rPr lang="ru-RU" sz="3067" b="1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КГАОУ ДПО </a:t>
            </a:r>
            <a:r>
              <a:rPr lang="ru-RU" sz="3067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«ЦОПП </a:t>
            </a:r>
            <a:r>
              <a:rPr lang="ru-RU" sz="3067" b="1" dirty="0">
                <a:latin typeface="Arial" panose="020B0604020202020204" pitchFamily="34" charset="0"/>
                <a:cs typeface="Arial" panose="020B0604020202020204" pitchFamily="34" charset="0"/>
              </a:rPr>
              <a:t>Пермского края» методических мероприятий, </a:t>
            </a:r>
          </a:p>
          <a:p>
            <a:pPr algn="ctr"/>
            <a:r>
              <a:rPr lang="ru-RU" sz="3067" b="1" dirty="0">
                <a:latin typeface="Arial" panose="020B0604020202020204" pitchFamily="34" charset="0"/>
                <a:cs typeface="Arial" panose="020B0604020202020204" pitchFamily="34" charset="0"/>
              </a:rPr>
              <a:t>обеспечивающих профессиональный рост педагогических работников </a:t>
            </a:r>
            <a:r>
              <a:rPr lang="ru-RU" sz="3067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</a:t>
            </a:r>
            <a:endParaRPr lang="ru-RU" sz="30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Герб Пермского края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49550"/>
            <a:ext cx="1169989" cy="219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5947" y="32661"/>
            <a:ext cx="561594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867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 КГАУ ДПО </a:t>
            </a:r>
            <a:r>
              <a:rPr lang="ru-RU" altLang="ru-RU" sz="18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«ЦОПП Пермского края» </a:t>
            </a:r>
            <a:endParaRPr lang="ru-RU" altLang="ru-RU" sz="1867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ru-RU" altLang="ru-RU" sz="1867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Черных Алексей </a:t>
            </a:r>
            <a:r>
              <a:rPr lang="ru-RU" altLang="ru-RU" sz="1867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Викторович</a:t>
            </a:r>
          </a:p>
        </p:txBody>
      </p:sp>
    </p:spTree>
    <p:extLst>
      <p:ext uri="{BB962C8B-B14F-4D97-AF65-F5344CB8AC3E}">
        <p14:creationId xmlns:p14="http://schemas.microsoft.com/office/powerpoint/2010/main" val="22978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Разработка оценочных материалов ДЭ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000" dirty="0" smtClean="0"/>
              <a:t>КГАУ ДПО «ЦОПП Пермского края»</a:t>
            </a:r>
            <a:endParaRPr lang="ru-RU" sz="1000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50" y="6438293"/>
            <a:ext cx="5675300" cy="40478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«Практика реализации КГАОУ ДПО «ЦОПП Пермского края» методических </a:t>
            </a:r>
            <a:r>
              <a:rPr lang="ru-RU" dirty="0" smtClean="0"/>
              <a:t>мероприятий"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306" y="1366054"/>
            <a:ext cx="8400334" cy="44713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7" y="1782408"/>
            <a:ext cx="3210712" cy="3462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806" y="834887"/>
            <a:ext cx="1858371" cy="16745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9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Методическое обеспечение центров карьеры по трудоустройству будущих выпускников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000" dirty="0" smtClean="0"/>
              <a:t>КГАУ ДПО «ЦОПП Пермского края»</a:t>
            </a:r>
            <a:endParaRPr lang="ru-RU" sz="1000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50" y="6438293"/>
            <a:ext cx="5675300" cy="40478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«Практика реализации КГАОУ ДПО «ЦОПП Пермского края» методических </a:t>
            </a:r>
            <a:r>
              <a:rPr lang="ru-RU" dirty="0" smtClean="0"/>
              <a:t>мероприятий"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2043" t="11202" b="8539"/>
          <a:stretch/>
        </p:blipFill>
        <p:spPr>
          <a:xfrm>
            <a:off x="335360" y="1169264"/>
            <a:ext cx="1660822" cy="1295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406" y="3007564"/>
            <a:ext cx="3043944" cy="14157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Доля целевых договоров от общего количества обучающихся в ПОО за год увеличилась на  </a:t>
            </a:r>
            <a:r>
              <a:rPr lang="en-US" sz="3200" b="1" dirty="0" smtClean="0">
                <a:solidFill>
                  <a:srgbClr val="FF0000"/>
                </a:solidFill>
              </a:rPr>
              <a:t>&gt; </a:t>
            </a:r>
            <a:r>
              <a:rPr lang="ru-RU" sz="3200" b="1" dirty="0" smtClean="0">
                <a:solidFill>
                  <a:srgbClr val="FF0000"/>
                </a:solidFill>
              </a:rPr>
              <a:t>80</a:t>
            </a:r>
            <a:r>
              <a:rPr lang="en-US" sz="3200" b="1" dirty="0" smtClean="0">
                <a:solidFill>
                  <a:srgbClr val="FF0000"/>
                </a:solidFill>
              </a:rPr>
              <a:t>%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un9-18.userapi.com/s/v1/ig2/AH238fW_pEh6AImxIDk3zyrYxOc1MZMn6AYtX1jCJUSdS6rrkx8gW1eC4uZDYG46NpIXk1iGF4bczOyqe7A0ZhIl.jpg?quality=95&amp;as=32x21,48x32,72x48,108x72,160x107,240x160,360x240,480x320,540x360,640x427,696x464&amp;from=bu&amp;cs=696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627" y="1138454"/>
            <a:ext cx="6629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12"/>
          <p:cNvSpPr>
            <a:spLocks noGrp="1"/>
          </p:cNvSpPr>
          <p:nvPr>
            <p:ph type="body" sz="quarter" idx="10"/>
          </p:nvPr>
        </p:nvSpPr>
        <p:spPr>
          <a:xfrm>
            <a:off x="614558" y="6494443"/>
            <a:ext cx="2520950" cy="338137"/>
          </a:xfrm>
        </p:spPr>
        <p:txBody>
          <a:bodyPr/>
          <a:lstStyle/>
          <a:p>
            <a:r>
              <a:rPr lang="ru-RU" sz="1000" dirty="0" smtClean="0"/>
              <a:t>КГАУ ДПО «ЦОПП Пермского края»</a:t>
            </a:r>
            <a:endParaRPr lang="ru-RU" sz="1000" dirty="0"/>
          </a:p>
        </p:txBody>
      </p:sp>
      <p:pic>
        <p:nvPicPr>
          <p:cNvPr id="12" name="Рисунок 9"/>
          <p:cNvPicPr/>
          <p:nvPr/>
        </p:nvPicPr>
        <p:blipFill>
          <a:blip r:embed="rId2"/>
          <a:stretch/>
        </p:blipFill>
        <p:spPr>
          <a:xfrm>
            <a:off x="1167208" y="1451035"/>
            <a:ext cx="3936600" cy="3936600"/>
          </a:xfrm>
          <a:prstGeom prst="rect">
            <a:avLst/>
          </a:prstGeom>
          <a:ln w="0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489713" y="2816326"/>
            <a:ext cx="53671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Вы можете задать вопросы!</a:t>
            </a:r>
            <a:endParaRPr lang="ru-RU" sz="4400" b="1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50" y="6438293"/>
            <a:ext cx="5675300" cy="40478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«Единая модель профориентации </a:t>
            </a:r>
            <a:r>
              <a:rPr lang="ru-RU" dirty="0"/>
              <a:t>для школьников"</a:t>
            </a:r>
          </a:p>
        </p:txBody>
      </p:sp>
    </p:spTree>
    <p:extLst>
      <p:ext uri="{BB962C8B-B14F-4D97-AF65-F5344CB8AC3E}">
        <p14:creationId xmlns:p14="http://schemas.microsoft.com/office/powerpoint/2010/main" val="19766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Роли КГАУ ДПО «ЦОПП Пермского края», связанные с деятельностью ПОО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000" dirty="0" smtClean="0"/>
              <a:t>КГАУ ДПО «ЦОПП Пермского края»</a:t>
            </a:r>
            <a:endParaRPr lang="ru-RU" sz="1000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50" y="6438293"/>
            <a:ext cx="5675300" cy="40478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«Практика реализации КГАОУ ДПО «ЦОПП Пермского края» методических </a:t>
            </a:r>
            <a:r>
              <a:rPr lang="ru-RU" dirty="0" smtClean="0"/>
              <a:t>мероприятий"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71674791"/>
              </p:ext>
            </p:extLst>
          </p:nvPr>
        </p:nvGraphicFramePr>
        <p:xfrm>
          <a:off x="4467086" y="5825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b="32027"/>
          <a:stretch/>
        </p:blipFill>
        <p:spPr>
          <a:xfrm>
            <a:off x="424223" y="751063"/>
            <a:ext cx="3537449" cy="52185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8854" y="4400341"/>
            <a:ext cx="2022784" cy="2022784"/>
          </a:xfrm>
          <a:prstGeom prst="rect">
            <a:avLst/>
          </a:prstGeom>
        </p:spPr>
      </p:pic>
      <p:pic>
        <p:nvPicPr>
          <p:cNvPr id="9" name="Picture 3" descr="E:\РАЗОВЫЕ ПРОЕКТЫ\Колибри\вариант 1\1x\15Монтажная область 2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47" y="2357012"/>
            <a:ext cx="2517138" cy="234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37" y="2741073"/>
            <a:ext cx="622385" cy="7894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7051" y="4688576"/>
            <a:ext cx="751007" cy="676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/>
          <a:srcRect l="-604" r="604"/>
          <a:stretch/>
        </p:blipFill>
        <p:spPr>
          <a:xfrm>
            <a:off x="10892415" y="1943648"/>
            <a:ext cx="721958" cy="639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1061009"/>
            <a:ext cx="757338" cy="7626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33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Конкурс «МАСТЕР ГОДА» как драйвер профессионального роста преподавателей и мастеров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000" dirty="0" smtClean="0"/>
              <a:t>КГАУ ДПО «ЦОПП Пермского края»</a:t>
            </a:r>
            <a:endParaRPr lang="ru-RU" sz="1000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50" y="6438293"/>
            <a:ext cx="5675300" cy="40478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«Практика реализации КГАОУ ДПО «ЦОПП Пермского края» методических </a:t>
            </a:r>
            <a:r>
              <a:rPr lang="ru-RU" dirty="0" smtClean="0"/>
              <a:t>мероприятий"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17" y="12459"/>
            <a:ext cx="622385" cy="789469"/>
          </a:xfrm>
          <a:prstGeom prst="rect">
            <a:avLst/>
          </a:prstGeom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7"/>
          <a:stretch/>
        </p:blipFill>
        <p:spPr>
          <a:xfrm>
            <a:off x="7873980" y="2091464"/>
            <a:ext cx="3982660" cy="2503826"/>
          </a:xfrm>
          <a:prstGeom prst="round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6956" r="5759" b="13785"/>
          <a:stretch/>
        </p:blipFill>
        <p:spPr>
          <a:xfrm>
            <a:off x="3634154" y="2148006"/>
            <a:ext cx="4139917" cy="2441491"/>
          </a:xfrm>
          <a:prstGeom prst="round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/>
          <a:stretch/>
        </p:blipFill>
        <p:spPr>
          <a:xfrm>
            <a:off x="180234" y="2165179"/>
            <a:ext cx="3354011" cy="2400626"/>
          </a:xfrm>
          <a:prstGeom prst="roundRect">
            <a:avLst/>
          </a:prstGeom>
        </p:spPr>
      </p:pic>
      <p:sp>
        <p:nvSpPr>
          <p:cNvPr id="35" name="Speech Bubble: Rectangle with Corners Rounded 20">
            <a:extLst>
              <a:ext uri="{FF2B5EF4-FFF2-40B4-BE49-F238E27FC236}">
                <a16:creationId xmlns:a16="http://schemas.microsoft.com/office/drawing/2014/main" id="{53D4FD97-6EB6-DD81-2E76-7B3320D7BCA8}"/>
              </a:ext>
            </a:extLst>
          </p:cNvPr>
          <p:cNvSpPr/>
          <p:nvPr/>
        </p:nvSpPr>
        <p:spPr>
          <a:xfrm>
            <a:off x="487821" y="879315"/>
            <a:ext cx="2869796" cy="907993"/>
          </a:xfrm>
          <a:prstGeom prst="wedgeRoundRectCallout">
            <a:avLst>
              <a:gd name="adj1" fmla="val -33473"/>
              <a:gd name="adj2" fmla="val 9772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ru-RU" sz="1400" b="1" spc="100" dirty="0">
                <a:solidFill>
                  <a:schemeClr val="tx1"/>
                </a:solidFill>
                <a:latin typeface="Montserrat" pitchFamily="2" charset="-52"/>
              </a:rPr>
              <a:t>ОТБОРОЧНЫЙ </a:t>
            </a:r>
            <a:r>
              <a:rPr lang="ru-RU" sz="1400" b="1" spc="100" dirty="0" smtClean="0">
                <a:solidFill>
                  <a:schemeClr val="tx1"/>
                </a:solidFill>
                <a:latin typeface="Montserrat" pitchFamily="2" charset="-52"/>
              </a:rPr>
              <a:t>ЭТАП-институциональный </a:t>
            </a:r>
            <a:r>
              <a:rPr lang="ru-RU" sz="1400" b="1" dirty="0" smtClean="0">
                <a:solidFill>
                  <a:schemeClr val="tx1"/>
                </a:solidFill>
                <a:latin typeface="Montserrat" pitchFamily="2" charset="-52"/>
              </a:rPr>
              <a:t>(600) и зональный (55)</a:t>
            </a:r>
            <a:endParaRPr lang="ru-RU" sz="1400" b="1" dirty="0"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36" name="Speech Bubble: Rectangle with Corners Rounded 21">
            <a:extLst>
              <a:ext uri="{FF2B5EF4-FFF2-40B4-BE49-F238E27FC236}">
                <a16:creationId xmlns:a16="http://schemas.microsoft.com/office/drawing/2014/main" id="{A7B110A4-614B-4189-B168-D472B59410B1}"/>
              </a:ext>
            </a:extLst>
          </p:cNvPr>
          <p:cNvSpPr/>
          <p:nvPr/>
        </p:nvSpPr>
        <p:spPr>
          <a:xfrm>
            <a:off x="4653678" y="850523"/>
            <a:ext cx="2825855" cy="809103"/>
          </a:xfrm>
          <a:prstGeom prst="wedgeRoundRectCallout">
            <a:avLst>
              <a:gd name="adj1" fmla="val -33545"/>
              <a:gd name="adj2" fmla="val 16416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ru-RU" sz="1400" b="1" spc="100" dirty="0">
                <a:solidFill>
                  <a:schemeClr val="tx1"/>
                </a:solidFill>
                <a:latin typeface="Montserrat" pitchFamily="2" charset="-52"/>
              </a:rPr>
              <a:t>РЕГИОНАЛЬНЫЙ </a:t>
            </a:r>
            <a:r>
              <a:rPr lang="ru-RU" sz="1400" b="1" spc="100" dirty="0" smtClean="0">
                <a:solidFill>
                  <a:schemeClr val="tx1"/>
                </a:solidFill>
                <a:latin typeface="Montserrat" pitchFamily="2" charset="-52"/>
              </a:rPr>
              <a:t>ЭТАП </a:t>
            </a:r>
            <a:r>
              <a:rPr lang="ru-RU" sz="1400" b="1" dirty="0" smtClean="0">
                <a:solidFill>
                  <a:schemeClr val="tx1"/>
                </a:solidFill>
                <a:latin typeface="Montserrat" pitchFamily="2" charset="-52"/>
              </a:rPr>
              <a:t>(37 заявок – 10 участников)</a:t>
            </a:r>
            <a:endParaRPr lang="ru-RU" sz="1400" b="1" dirty="0">
              <a:solidFill>
                <a:schemeClr val="tx1"/>
              </a:solidFill>
              <a:latin typeface="Montserrat" pitchFamily="2" charset="-52"/>
            </a:endParaRPr>
          </a:p>
        </p:txBody>
      </p:sp>
      <p:sp>
        <p:nvSpPr>
          <p:cNvPr id="37" name="Speech Bubble: Rectangle with Corners Rounded 22">
            <a:extLst>
              <a:ext uri="{FF2B5EF4-FFF2-40B4-BE49-F238E27FC236}">
                <a16:creationId xmlns:a16="http://schemas.microsoft.com/office/drawing/2014/main" id="{CBFAF1F4-2F97-B357-99BE-F7427E26E742}"/>
              </a:ext>
            </a:extLst>
          </p:cNvPr>
          <p:cNvSpPr/>
          <p:nvPr/>
        </p:nvSpPr>
        <p:spPr>
          <a:xfrm>
            <a:off x="8785641" y="849894"/>
            <a:ext cx="2908901" cy="809103"/>
          </a:xfrm>
          <a:prstGeom prst="wedgeRoundRectCallout">
            <a:avLst>
              <a:gd name="adj1" fmla="val -26767"/>
              <a:gd name="adj2" fmla="val 18936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ru-RU" sz="1400" b="1" spc="100" dirty="0">
                <a:solidFill>
                  <a:schemeClr val="tx1"/>
                </a:solidFill>
                <a:latin typeface="Montserrat" pitchFamily="2" charset="-52"/>
              </a:rPr>
              <a:t>ФИНАЛЬНЫЙ </a:t>
            </a:r>
            <a:r>
              <a:rPr lang="ru-RU" sz="1400" b="1" spc="100" dirty="0" smtClean="0">
                <a:solidFill>
                  <a:schemeClr val="tx1"/>
                </a:solidFill>
                <a:latin typeface="Montserrat" pitchFamily="2" charset="-52"/>
              </a:rPr>
              <a:t>ЭТАП </a:t>
            </a:r>
          </a:p>
          <a:p>
            <a:r>
              <a:rPr lang="ru-RU" sz="1400" b="1" spc="100" dirty="0" smtClean="0">
                <a:solidFill>
                  <a:schemeClr val="tx1"/>
                </a:solidFill>
                <a:latin typeface="Montserrat" pitchFamily="2" charset="-52"/>
              </a:rPr>
              <a:t>(4 место, ФИНАЛИСТ)</a:t>
            </a:r>
            <a:endParaRPr lang="ru-RU" sz="1400" b="1" spc="100" dirty="0">
              <a:solidFill>
                <a:schemeClr val="tx1"/>
              </a:solidFill>
              <a:latin typeface="Montserrat" pitchFamily="2" charset="-52"/>
            </a:endParaRPr>
          </a:p>
        </p:txBody>
      </p:sp>
      <p:grpSp>
        <p:nvGrpSpPr>
          <p:cNvPr id="38" name="Group 7">
            <a:extLst>
              <a:ext uri="{FF2B5EF4-FFF2-40B4-BE49-F238E27FC236}">
                <a16:creationId xmlns:a16="http://schemas.microsoft.com/office/drawing/2014/main" id="{72014E34-8D15-E58A-7D1B-B75FE28BEDA3}"/>
              </a:ext>
            </a:extLst>
          </p:cNvPr>
          <p:cNvGrpSpPr/>
          <p:nvPr/>
        </p:nvGrpSpPr>
        <p:grpSpPr>
          <a:xfrm>
            <a:off x="745552" y="4990577"/>
            <a:ext cx="9969160" cy="1033414"/>
            <a:chOff x="434341" y="4520803"/>
            <a:chExt cx="8529826" cy="55034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A4C2C61-9E9F-F2CA-4161-6DB528DA5272}"/>
                </a:ext>
              </a:extLst>
            </p:cNvPr>
            <p:cNvSpPr txBox="1"/>
            <p:nvPr/>
          </p:nvSpPr>
          <p:spPr>
            <a:xfrm>
              <a:off x="7582972" y="4719131"/>
              <a:ext cx="1381195" cy="3442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ru-RU"/>
              </a:defPPr>
              <a:lvl1pPr>
                <a:defRPr sz="1000" b="1">
                  <a:latin typeface="Montserrat" panose="00000500000000000000"/>
                </a:defRPr>
              </a:lvl1pPr>
            </a:lstStyle>
            <a:p>
              <a:r>
                <a:rPr lang="ru-RU" sz="1400" dirty="0"/>
                <a:t>28 сентября </a:t>
              </a:r>
              <a:r>
                <a:rPr lang="en-US" sz="1400" dirty="0"/>
                <a:t/>
              </a:r>
              <a:br>
                <a:rPr lang="en-US" sz="1400" dirty="0"/>
              </a:br>
              <a:r>
                <a:rPr lang="ru-RU" sz="1400" dirty="0"/>
                <a:t>– 2 </a:t>
              </a:r>
              <a:r>
                <a:rPr lang="ru-RU" sz="1400" dirty="0"/>
                <a:t>октября </a:t>
              </a:r>
            </a:p>
            <a:p>
              <a:r>
                <a:rPr lang="ru-RU" sz="1400" dirty="0"/>
                <a:t>в г. Курск</a:t>
              </a:r>
              <a:endParaRPr lang="ru-RU" sz="14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D76E250-D7CB-FFE0-3916-31BA5B667BF8}"/>
                </a:ext>
              </a:extLst>
            </p:cNvPr>
            <p:cNvSpPr txBox="1"/>
            <p:nvPr/>
          </p:nvSpPr>
          <p:spPr>
            <a:xfrm>
              <a:off x="461951" y="4749394"/>
              <a:ext cx="2017287" cy="22946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ru-RU" sz="1400" b="1" dirty="0" smtClean="0">
                  <a:latin typeface="Montserrat" panose="00000500000000000000"/>
                </a:rPr>
                <a:t>Октябрь 2024  -</a:t>
              </a:r>
            </a:p>
            <a:p>
              <a:r>
                <a:rPr lang="ru-RU" sz="1400" b="1" dirty="0" smtClean="0">
                  <a:latin typeface="Montserrat" panose="00000500000000000000"/>
                </a:rPr>
                <a:t> февраль 2025</a:t>
              </a:r>
              <a:endParaRPr lang="ru-RU" sz="1400" b="1" dirty="0">
                <a:latin typeface="Montserrat" panose="0000050000000000000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160A9CE-ED58-6740-D5F3-26AD7FD8A7ED}"/>
                </a:ext>
              </a:extLst>
            </p:cNvPr>
            <p:cNvSpPr txBox="1"/>
            <p:nvPr/>
          </p:nvSpPr>
          <p:spPr>
            <a:xfrm>
              <a:off x="5577566" y="4726944"/>
              <a:ext cx="1335223" cy="3442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1400" b="1" dirty="0" smtClean="0">
                  <a:latin typeface="Montserrat" panose="00000500000000000000"/>
                  <a:ea typeface="Montserrat" panose="00000500000000000000" pitchFamily="2" charset="-52"/>
                </a:rPr>
                <a:t>29.04. 2025 – церемония награждения </a:t>
              </a:r>
              <a:endParaRPr lang="ru-RU" sz="1400" b="1" dirty="0">
                <a:solidFill>
                  <a:srgbClr val="FF0000"/>
                </a:solidFill>
                <a:latin typeface="Montserrat" panose="00000500000000000000"/>
                <a:ea typeface="Montserrat" panose="00000500000000000000" pitchFamily="2" charset="-52"/>
                <a:cs typeface="Montserrat" panose="00000500000000000000" pitchFamily="2" charset="-52"/>
                <a:sym typeface="Montserrat" panose="00000500000000000000" pitchFamily="2" charset="-52"/>
              </a:endParaRPr>
            </a:p>
          </p:txBody>
        </p:sp>
        <p:cxnSp>
          <p:nvCxnSpPr>
            <p:cNvPr id="42" name="Прямая со стрелкой 3">
              <a:extLst>
                <a:ext uri="{FF2B5EF4-FFF2-40B4-BE49-F238E27FC236}">
                  <a16:creationId xmlns:a16="http://schemas.microsoft.com/office/drawing/2014/main" id="{3B10CD17-C44E-4BFD-917A-A9AEA2976B97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1" y="4592944"/>
              <a:ext cx="821249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: Rounded Corners 23">
              <a:extLst>
                <a:ext uri="{FF2B5EF4-FFF2-40B4-BE49-F238E27FC236}">
                  <a16:creationId xmlns:a16="http://schemas.microsoft.com/office/drawing/2014/main" id="{392A23C8-ABBC-711D-06BF-F02BB491F4EE}"/>
                </a:ext>
              </a:extLst>
            </p:cNvPr>
            <p:cNvSpPr/>
            <p:nvPr/>
          </p:nvSpPr>
          <p:spPr>
            <a:xfrm>
              <a:off x="2283232" y="4525944"/>
              <a:ext cx="134000" cy="134000"/>
            </a:xfrm>
            <a:prstGeom prst="round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4" name="Rectangle: Rounded Corners 24">
              <a:extLst>
                <a:ext uri="{FF2B5EF4-FFF2-40B4-BE49-F238E27FC236}">
                  <a16:creationId xmlns:a16="http://schemas.microsoft.com/office/drawing/2014/main" id="{CE45A515-F49F-0563-3AD7-56EED6B713CA}"/>
                </a:ext>
              </a:extLst>
            </p:cNvPr>
            <p:cNvSpPr/>
            <p:nvPr/>
          </p:nvSpPr>
          <p:spPr>
            <a:xfrm>
              <a:off x="6121937" y="4520803"/>
              <a:ext cx="134000" cy="134000"/>
            </a:xfrm>
            <a:prstGeom prst="round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/>
            </a:p>
          </p:txBody>
        </p:sp>
        <p:sp>
          <p:nvSpPr>
            <p:cNvPr id="45" name="Rectangle: Rounded Corners 25">
              <a:extLst>
                <a:ext uri="{FF2B5EF4-FFF2-40B4-BE49-F238E27FC236}">
                  <a16:creationId xmlns:a16="http://schemas.microsoft.com/office/drawing/2014/main" id="{8FC97573-ED7F-3945-1F41-F76D8315D22D}"/>
                </a:ext>
              </a:extLst>
            </p:cNvPr>
            <p:cNvSpPr/>
            <p:nvPr/>
          </p:nvSpPr>
          <p:spPr>
            <a:xfrm>
              <a:off x="7812605" y="4525944"/>
              <a:ext cx="134000" cy="134000"/>
            </a:xfrm>
            <a:prstGeom prst="round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D76E250-D7CB-FFE0-3916-31BA5B667BF8}"/>
              </a:ext>
            </a:extLst>
          </p:cNvPr>
          <p:cNvSpPr txBox="1"/>
          <p:nvPr/>
        </p:nvSpPr>
        <p:spPr>
          <a:xfrm>
            <a:off x="2856986" y="5351280"/>
            <a:ext cx="1794588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000" b="1">
                <a:latin typeface="Montserrat" panose="00000500000000000000"/>
              </a:defRPr>
            </a:lvl1pPr>
          </a:lstStyle>
          <a:p>
            <a:r>
              <a:rPr lang="ru-RU" sz="1400" dirty="0"/>
              <a:t>С 14.03. по 18.03.2025 – Методический этап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76E250-D7CB-FFE0-3916-31BA5B667BF8}"/>
              </a:ext>
            </a:extLst>
          </p:cNvPr>
          <p:cNvSpPr txBox="1"/>
          <p:nvPr/>
        </p:nvSpPr>
        <p:spPr>
          <a:xfrm>
            <a:off x="4806819" y="5307983"/>
            <a:ext cx="1794588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1000" b="1">
                <a:latin typeface="Montserrat" panose="00000500000000000000"/>
              </a:defRPr>
            </a:lvl1pPr>
          </a:lstStyle>
          <a:p>
            <a:r>
              <a:rPr lang="ru-RU" sz="1400" dirty="0"/>
              <a:t>С 07.04. по 18.04.2025 – Конкурсные испытания</a:t>
            </a:r>
          </a:p>
        </p:txBody>
      </p:sp>
    </p:spTree>
    <p:extLst>
      <p:ext uri="{BB962C8B-B14F-4D97-AF65-F5344CB8AC3E}">
        <p14:creationId xmlns:p14="http://schemas.microsoft.com/office/powerpoint/2010/main" val="3501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Опыт участников конкурса «Мастер года» – это инвестиции в систему СПО Пермского края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000" dirty="0" smtClean="0"/>
              <a:t>КГАУ ДПО «ЦОПП Пермского края»</a:t>
            </a:r>
            <a:endParaRPr lang="ru-RU" sz="1000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50" y="6438293"/>
            <a:ext cx="5675300" cy="40478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«Практика реализации КГАОУ ДПО «ЦОПП Пермского края» методических </a:t>
            </a:r>
            <a:r>
              <a:rPr lang="ru-RU" dirty="0" smtClean="0"/>
              <a:t>мероприятий"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17" y="12459"/>
            <a:ext cx="622385" cy="789469"/>
          </a:xfrm>
          <a:prstGeom prst="rect">
            <a:avLst/>
          </a:prstGeom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785" y="836787"/>
            <a:ext cx="9319023" cy="5601506"/>
          </a:xfrm>
          <a:prstGeom prst="rect">
            <a:avLst/>
          </a:prstGeom>
        </p:spPr>
      </p:pic>
      <p:grpSp>
        <p:nvGrpSpPr>
          <p:cNvPr id="10" name="Group 22">
            <a:extLst>
              <a:ext uri="{FF2B5EF4-FFF2-40B4-BE49-F238E27FC236}">
                <a16:creationId xmlns:a16="http://schemas.microsoft.com/office/drawing/2014/main" id="{A9737A27-0591-0E3C-9F23-6F75594A6FB8}"/>
              </a:ext>
            </a:extLst>
          </p:cNvPr>
          <p:cNvGrpSpPr/>
          <p:nvPr/>
        </p:nvGrpSpPr>
        <p:grpSpPr>
          <a:xfrm>
            <a:off x="894522" y="4206472"/>
            <a:ext cx="7447021" cy="2045241"/>
            <a:chOff x="462073" y="2673639"/>
            <a:chExt cx="4611180" cy="1051465"/>
          </a:xfrm>
        </p:grpSpPr>
        <p:sp>
          <p:nvSpPr>
            <p:cNvPr id="12" name="Google Shape;411;p51">
              <a:extLst>
                <a:ext uri="{FF2B5EF4-FFF2-40B4-BE49-F238E27FC236}">
                  <a16:creationId xmlns:a16="http://schemas.microsoft.com/office/drawing/2014/main" id="{7E14CB57-8BFC-5DFF-7771-F9FA52AB3D4D}"/>
                </a:ext>
              </a:extLst>
            </p:cNvPr>
            <p:cNvSpPr/>
            <p:nvPr/>
          </p:nvSpPr>
          <p:spPr>
            <a:xfrm>
              <a:off x="462073" y="2673639"/>
              <a:ext cx="1601556" cy="1051465"/>
            </a:xfrm>
            <a:prstGeom prst="roundRect">
              <a:avLst>
                <a:gd name="adj" fmla="val 5780"/>
              </a:avLst>
            </a:prstGeom>
            <a:solidFill>
              <a:schemeClr val="bg1">
                <a:alpha val="80000"/>
              </a:schemeClr>
            </a:solidFill>
            <a:ln w="127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52000" tIns="108000" rIns="144000" bIns="108000" anchor="ctr">
              <a:spAutoFit/>
            </a:bodyPr>
            <a:lstStyle/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sz="1600" b="1" dirty="0" smtClean="0">
                  <a:latin typeface="Montserrat" pitchFamily="2" charset="-52"/>
                </a:rPr>
                <a:t>2024 – </a:t>
              </a:r>
              <a:r>
                <a:rPr lang="ru-RU" sz="1100" b="1" dirty="0" smtClean="0">
                  <a:latin typeface="Montserrat" pitchFamily="2" charset="-52"/>
                </a:rPr>
                <a:t>Ильин Анатолий Владимирович</a:t>
              </a:r>
            </a:p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sz="1100" b="1" dirty="0" smtClean="0">
                  <a:latin typeface="Montserrat" pitchFamily="2" charset="-52"/>
                </a:rPr>
                <a:t>ГБПОУ «Чусовской индустриальный техникум»</a:t>
              </a:r>
            </a:p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b="1" dirty="0" smtClean="0">
                  <a:solidFill>
                    <a:srgbClr val="FF0000"/>
                  </a:solidFill>
                  <a:latin typeface="Montserrat" pitchFamily="2" charset="-52"/>
                </a:rPr>
                <a:t>461 участник из 48 ПОО</a:t>
              </a:r>
              <a:endParaRPr lang="ru-RU" b="1" dirty="0">
                <a:solidFill>
                  <a:srgbClr val="FF0000"/>
                </a:solidFill>
                <a:latin typeface="Montserrat" pitchFamily="2" charset="-52"/>
              </a:endParaRPr>
            </a:p>
          </p:txBody>
        </p:sp>
        <p:sp>
          <p:nvSpPr>
            <p:cNvPr id="15" name="Google Shape;411;p51">
              <a:extLst>
                <a:ext uri="{FF2B5EF4-FFF2-40B4-BE49-F238E27FC236}">
                  <a16:creationId xmlns:a16="http://schemas.microsoft.com/office/drawing/2014/main" id="{E5125294-98AF-5EA2-F8AB-2216BFAED9FB}"/>
                </a:ext>
              </a:extLst>
            </p:cNvPr>
            <p:cNvSpPr/>
            <p:nvPr/>
          </p:nvSpPr>
          <p:spPr>
            <a:xfrm>
              <a:off x="2244823" y="2705450"/>
              <a:ext cx="2654468" cy="1019654"/>
            </a:xfrm>
            <a:prstGeom prst="roundRect">
              <a:avLst>
                <a:gd name="adj" fmla="val 5780"/>
              </a:avLst>
            </a:prstGeom>
            <a:solidFill>
              <a:schemeClr val="bg1">
                <a:alpha val="80000"/>
              </a:schemeClr>
            </a:solidFill>
            <a:ln w="127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52000" tIns="108000" rIns="144000" bIns="108000" anchor="ctr">
              <a:spAutoFit/>
            </a:bodyPr>
            <a:lstStyle/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b="1" dirty="0" smtClean="0">
                  <a:latin typeface="Montserrat" pitchFamily="2" charset="-52"/>
                </a:rPr>
                <a:t>2025 – Редькина Юлия Геннадьевна</a:t>
              </a:r>
            </a:p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b="1" dirty="0" smtClean="0">
                  <a:latin typeface="Montserrat" pitchFamily="2" charset="-52"/>
                </a:rPr>
                <a:t>ГБПОУ «Березниковский политехнический техникум»</a:t>
              </a:r>
              <a:endParaRPr lang="ru-RU" sz="2000" b="1" dirty="0">
                <a:solidFill>
                  <a:srgbClr val="FF0000"/>
                </a:solidFill>
                <a:latin typeface="Montserrat" pitchFamily="2" charset="-52"/>
              </a:endParaRPr>
            </a:p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sz="1800" b="1" dirty="0" smtClean="0">
                  <a:solidFill>
                    <a:srgbClr val="FF0000"/>
                  </a:solidFill>
                  <a:latin typeface="Montserrat" pitchFamily="2" charset="-52"/>
                </a:rPr>
                <a:t>600 участников из 48 ПОО</a:t>
              </a:r>
            </a:p>
            <a:p>
              <a:pPr marL="12685">
                <a:spcBef>
                  <a:spcPts val="105"/>
                </a:spcBef>
              </a:pPr>
              <a:r>
                <a:rPr lang="ru-RU" sz="1200" b="1" dirty="0" smtClean="0">
                  <a:solidFill>
                    <a:srgbClr val="FF0000"/>
                  </a:solidFill>
                  <a:latin typeface="Montserrat" pitchFamily="2" charset="-52"/>
                </a:rPr>
                <a:t>Из них </a:t>
              </a:r>
              <a:r>
                <a:rPr lang="ru-RU" sz="1200" b="1" dirty="0">
                  <a:solidFill>
                    <a:srgbClr val="FF0000"/>
                  </a:solidFill>
                  <a:latin typeface="Montserrat" pitchFamily="2" charset="-52"/>
                </a:rPr>
                <a:t> </a:t>
              </a:r>
              <a:r>
                <a:rPr lang="ru-RU" sz="1200" b="1" dirty="0" smtClean="0">
                  <a:solidFill>
                    <a:srgbClr val="FF0000"/>
                  </a:solidFill>
                  <a:latin typeface="Montserrat" pitchFamily="2" charset="-52"/>
                </a:rPr>
                <a:t>269 </a:t>
              </a:r>
              <a:r>
                <a:rPr lang="ru-RU" sz="1200" b="1" dirty="0">
                  <a:solidFill>
                    <a:srgbClr val="FF0000"/>
                  </a:solidFill>
                  <a:latin typeface="Montserrat" pitchFamily="2" charset="-52"/>
                </a:rPr>
                <a:t>участвующих в федеральном проекте «Профессионалитет</a:t>
              </a:r>
              <a:r>
                <a:rPr lang="ru-RU" sz="1200" b="1" dirty="0" smtClean="0">
                  <a:solidFill>
                    <a:srgbClr val="FF0000"/>
                  </a:solidFill>
                  <a:latin typeface="Montserrat" pitchFamily="2" charset="-52"/>
                </a:rPr>
                <a:t>»</a:t>
              </a:r>
              <a:endParaRPr lang="ru-RU" sz="1200" b="1" dirty="0">
                <a:solidFill>
                  <a:srgbClr val="FF0000"/>
                </a:solidFill>
                <a:latin typeface="Montserrat" pitchFamily="2" charset="-52"/>
              </a:endParaRPr>
            </a:p>
          </p:txBody>
        </p:sp>
        <p:sp>
          <p:nvSpPr>
            <p:cNvPr id="16" name="Arrow: Chevron 18">
              <a:extLst>
                <a:ext uri="{FF2B5EF4-FFF2-40B4-BE49-F238E27FC236}">
                  <a16:creationId xmlns:a16="http://schemas.microsoft.com/office/drawing/2014/main" id="{24B8878F-61B9-D9CE-183D-9ED742445A19}"/>
                </a:ext>
              </a:extLst>
            </p:cNvPr>
            <p:cNvSpPr/>
            <p:nvPr/>
          </p:nvSpPr>
          <p:spPr>
            <a:xfrm>
              <a:off x="1888360" y="3015503"/>
              <a:ext cx="342900" cy="399547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Arrow: Chevron 19">
              <a:extLst>
                <a:ext uri="{FF2B5EF4-FFF2-40B4-BE49-F238E27FC236}">
                  <a16:creationId xmlns:a16="http://schemas.microsoft.com/office/drawing/2014/main" id="{EE0A221B-B5B3-B15C-87F8-A9181C6FCCEF}"/>
                </a:ext>
              </a:extLst>
            </p:cNvPr>
            <p:cNvSpPr/>
            <p:nvPr/>
          </p:nvSpPr>
          <p:spPr>
            <a:xfrm>
              <a:off x="4730353" y="3016950"/>
              <a:ext cx="342900" cy="400919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A9737A27-0591-0E3C-9F23-6F75594A6FB8}"/>
              </a:ext>
            </a:extLst>
          </p:cNvPr>
          <p:cNvGrpSpPr/>
          <p:nvPr/>
        </p:nvGrpSpPr>
        <p:grpSpPr>
          <a:xfrm>
            <a:off x="1054126" y="1256225"/>
            <a:ext cx="9183178" cy="1839706"/>
            <a:chOff x="569598" y="2807272"/>
            <a:chExt cx="8357189" cy="781162"/>
          </a:xfrm>
        </p:grpSpPr>
        <p:sp>
          <p:nvSpPr>
            <p:cNvPr id="19" name="Google Shape;411;p51">
              <a:extLst>
                <a:ext uri="{FF2B5EF4-FFF2-40B4-BE49-F238E27FC236}">
                  <a16:creationId xmlns:a16="http://schemas.microsoft.com/office/drawing/2014/main" id="{7E14CB57-8BFC-5DFF-7771-F9FA52AB3D4D}"/>
                </a:ext>
              </a:extLst>
            </p:cNvPr>
            <p:cNvSpPr/>
            <p:nvPr/>
          </p:nvSpPr>
          <p:spPr>
            <a:xfrm>
              <a:off x="569598" y="2827262"/>
              <a:ext cx="2169370" cy="741184"/>
            </a:xfrm>
            <a:prstGeom prst="roundRect">
              <a:avLst>
                <a:gd name="adj" fmla="val 5780"/>
              </a:avLst>
            </a:prstGeom>
            <a:solidFill>
              <a:schemeClr val="bg1">
                <a:alpha val="80000"/>
              </a:schemeClr>
            </a:solidFill>
            <a:ln w="127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52000" tIns="108000" rIns="144000" bIns="108000" anchor="ctr">
              <a:spAutoFit/>
            </a:bodyPr>
            <a:lstStyle/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sz="1800" b="1" dirty="0" smtClean="0">
                  <a:latin typeface="Montserrat" pitchFamily="2" charset="-52"/>
                </a:rPr>
                <a:t>2021- </a:t>
              </a:r>
              <a:r>
                <a:rPr lang="ru-RU" sz="1200" b="1" dirty="0" err="1" smtClean="0">
                  <a:latin typeface="Montserrat" pitchFamily="2" charset="-52"/>
                </a:rPr>
                <a:t>Лапицкий</a:t>
              </a:r>
              <a:r>
                <a:rPr lang="ru-RU" sz="1200" b="1" dirty="0" smtClean="0">
                  <a:latin typeface="Montserrat" pitchFamily="2" charset="-52"/>
                </a:rPr>
                <a:t> Андрей Владимирович</a:t>
              </a:r>
            </a:p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sz="1200" b="1" dirty="0" smtClean="0">
                  <a:latin typeface="Montserrat" pitchFamily="2" charset="-52"/>
                </a:rPr>
                <a:t>ГБПОУ «КИТ им. В.П. </a:t>
              </a:r>
              <a:r>
                <a:rPr lang="ru-RU" sz="1200" b="1" dirty="0">
                  <a:latin typeface="Montserrat" pitchFamily="2" charset="-52"/>
                </a:rPr>
                <a:t>С</a:t>
              </a:r>
              <a:r>
                <a:rPr lang="ru-RU" sz="1200" b="1" dirty="0" smtClean="0">
                  <a:latin typeface="Montserrat" pitchFamily="2" charset="-52"/>
                </a:rPr>
                <a:t>ухарева»</a:t>
              </a:r>
              <a:r>
                <a:rPr lang="ru-RU" sz="1050" b="1" dirty="0" smtClean="0">
                  <a:latin typeface="Montserrat" pitchFamily="2" charset="-52"/>
                </a:rPr>
                <a:t>  в рамках конкурса «</a:t>
              </a:r>
              <a:r>
                <a:rPr lang="ru-RU" sz="1050" b="1" dirty="0">
                  <a:latin typeface="Montserrat" pitchFamily="2" charset="-52"/>
                </a:rPr>
                <a:t>У</a:t>
              </a:r>
              <a:r>
                <a:rPr lang="ru-RU" sz="1050" b="1" dirty="0" smtClean="0">
                  <a:latin typeface="Montserrat" pitchFamily="2" charset="-52"/>
                </a:rPr>
                <a:t>читель года» </a:t>
              </a:r>
              <a:endParaRPr lang="ru-RU" sz="1050" b="1" dirty="0">
                <a:latin typeface="Montserrat" pitchFamily="2" charset="-52"/>
              </a:endParaRPr>
            </a:p>
          </p:txBody>
        </p:sp>
        <p:sp>
          <p:nvSpPr>
            <p:cNvPr id="20" name="Google Shape;411;p51">
              <a:extLst>
                <a:ext uri="{FF2B5EF4-FFF2-40B4-BE49-F238E27FC236}">
                  <a16:creationId xmlns:a16="http://schemas.microsoft.com/office/drawing/2014/main" id="{E5125294-98AF-5EA2-F8AB-2216BFAED9FB}"/>
                </a:ext>
              </a:extLst>
            </p:cNvPr>
            <p:cNvSpPr/>
            <p:nvPr/>
          </p:nvSpPr>
          <p:spPr>
            <a:xfrm>
              <a:off x="2973220" y="2807272"/>
              <a:ext cx="2893025" cy="781162"/>
            </a:xfrm>
            <a:prstGeom prst="roundRect">
              <a:avLst>
                <a:gd name="adj" fmla="val 5780"/>
              </a:avLst>
            </a:prstGeom>
            <a:solidFill>
              <a:schemeClr val="bg1">
                <a:alpha val="80000"/>
              </a:schemeClr>
            </a:solidFill>
            <a:ln w="127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52000" tIns="108000" rIns="144000" bIns="108000" anchor="ctr">
              <a:spAutoFit/>
            </a:bodyPr>
            <a:lstStyle/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sz="1800" b="1" dirty="0" smtClean="0">
                  <a:latin typeface="Montserrat" pitchFamily="2" charset="-52"/>
                </a:rPr>
                <a:t>2022 – </a:t>
              </a:r>
              <a:r>
                <a:rPr lang="ru-RU" sz="1200" b="1" dirty="0" err="1" smtClean="0">
                  <a:latin typeface="Montserrat" pitchFamily="2" charset="-52"/>
                </a:rPr>
                <a:t>Наметова</a:t>
              </a:r>
              <a:r>
                <a:rPr lang="ru-RU" sz="1200" b="1" dirty="0" smtClean="0">
                  <a:latin typeface="Montserrat" pitchFamily="2" charset="-52"/>
                </a:rPr>
                <a:t> Татьяна Александровна</a:t>
              </a:r>
            </a:p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sz="1200" b="1" dirty="0" smtClean="0">
                  <a:latin typeface="Montserrat" pitchFamily="2" charset="-52"/>
                </a:rPr>
                <a:t>ГБПОУ «Краевой политехнический колледж» </a:t>
              </a:r>
            </a:p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b="1" dirty="0" smtClean="0">
                  <a:solidFill>
                    <a:srgbClr val="FF0000"/>
                  </a:solidFill>
                  <a:latin typeface="Montserrat" pitchFamily="2" charset="-52"/>
                </a:rPr>
                <a:t>17 участников из 14 ПОО</a:t>
              </a:r>
              <a:endParaRPr lang="ru-RU" b="1" dirty="0">
                <a:solidFill>
                  <a:srgbClr val="FF0000"/>
                </a:solidFill>
                <a:latin typeface="Montserrat" pitchFamily="2" charset="-52"/>
              </a:endParaRPr>
            </a:p>
          </p:txBody>
        </p:sp>
        <p:sp>
          <p:nvSpPr>
            <p:cNvPr id="22" name="Google Shape;411;p51">
              <a:extLst>
                <a:ext uri="{FF2B5EF4-FFF2-40B4-BE49-F238E27FC236}">
                  <a16:creationId xmlns:a16="http://schemas.microsoft.com/office/drawing/2014/main" id="{81FBE5A4-FDC0-C88A-8E6B-80D61E3E0D68}"/>
                </a:ext>
              </a:extLst>
            </p:cNvPr>
            <p:cNvSpPr/>
            <p:nvPr/>
          </p:nvSpPr>
          <p:spPr>
            <a:xfrm>
              <a:off x="6026367" y="2822276"/>
              <a:ext cx="2900420" cy="762712"/>
            </a:xfrm>
            <a:prstGeom prst="roundRect">
              <a:avLst>
                <a:gd name="adj" fmla="val 5780"/>
              </a:avLst>
            </a:prstGeom>
            <a:solidFill>
              <a:schemeClr val="bg1">
                <a:alpha val="80000"/>
              </a:schemeClr>
            </a:solidFill>
            <a:ln w="12700" cap="flat" cmpd="sng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252000" tIns="108000" rIns="144000" bIns="108000" anchor="ctr">
              <a:spAutoFit/>
            </a:bodyPr>
            <a:lstStyle/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sz="1600" b="1" dirty="0" smtClean="0">
                  <a:latin typeface="Montserrat" pitchFamily="2" charset="-52"/>
                </a:rPr>
                <a:t>2023</a:t>
              </a:r>
              <a:r>
                <a:rPr lang="ru-RU" b="1" dirty="0" smtClean="0">
                  <a:latin typeface="Montserrat" pitchFamily="2" charset="-52"/>
                </a:rPr>
                <a:t> – </a:t>
              </a:r>
              <a:r>
                <a:rPr lang="ru-RU" sz="1200" b="1" dirty="0" smtClean="0">
                  <a:latin typeface="Montserrat" pitchFamily="2" charset="-52"/>
                </a:rPr>
                <a:t>Жданов Анатолий Витальевич</a:t>
              </a:r>
            </a:p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sz="1200" b="1" dirty="0" smtClean="0">
                  <a:latin typeface="Montserrat" pitchFamily="2" charset="-52"/>
                </a:rPr>
                <a:t>ГБПОУ «Краевой политехнический колледж»</a:t>
              </a:r>
            </a:p>
            <a:p>
              <a:pPr marL="12685">
                <a:lnSpc>
                  <a:spcPct val="100000"/>
                </a:lnSpc>
                <a:spcBef>
                  <a:spcPts val="105"/>
                </a:spcBef>
              </a:pPr>
              <a:r>
                <a:rPr lang="ru-RU" b="1" dirty="0" smtClean="0">
                  <a:solidFill>
                    <a:srgbClr val="FF0000"/>
                  </a:solidFill>
                  <a:latin typeface="Montserrat" pitchFamily="2" charset="-52"/>
                </a:rPr>
                <a:t>18 участников из 17 ПОО</a:t>
              </a:r>
            </a:p>
          </p:txBody>
        </p:sp>
        <p:sp>
          <p:nvSpPr>
            <p:cNvPr id="23" name="Arrow: Chevron 18">
              <a:extLst>
                <a:ext uri="{FF2B5EF4-FFF2-40B4-BE49-F238E27FC236}">
                  <a16:creationId xmlns:a16="http://schemas.microsoft.com/office/drawing/2014/main" id="{24B8878F-61B9-D9CE-183D-9ED742445A19}"/>
                </a:ext>
              </a:extLst>
            </p:cNvPr>
            <p:cNvSpPr/>
            <p:nvPr/>
          </p:nvSpPr>
          <p:spPr>
            <a:xfrm>
              <a:off x="2556189" y="2981815"/>
              <a:ext cx="342900" cy="399547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Arrow: Chevron 19">
              <a:extLst>
                <a:ext uri="{FF2B5EF4-FFF2-40B4-BE49-F238E27FC236}">
                  <a16:creationId xmlns:a16="http://schemas.microsoft.com/office/drawing/2014/main" id="{EE0A221B-B5B3-B15C-87F8-A9181C6FCCEF}"/>
                </a:ext>
              </a:extLst>
            </p:cNvPr>
            <p:cNvSpPr/>
            <p:nvPr/>
          </p:nvSpPr>
          <p:spPr>
            <a:xfrm>
              <a:off x="5600691" y="2981815"/>
              <a:ext cx="342900" cy="399547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5" name="Google Shape;411;p51">
            <a:extLst>
              <a:ext uri="{FF2B5EF4-FFF2-40B4-BE49-F238E27FC236}">
                <a16:creationId xmlns:a16="http://schemas.microsoft.com/office/drawing/2014/main" id="{7E14CB57-8BFC-5DFF-7771-F9FA52AB3D4D}"/>
              </a:ext>
            </a:extLst>
          </p:cNvPr>
          <p:cNvSpPr/>
          <p:nvPr/>
        </p:nvSpPr>
        <p:spPr>
          <a:xfrm>
            <a:off x="8363778" y="4314335"/>
            <a:ext cx="2281030" cy="1644337"/>
          </a:xfrm>
          <a:prstGeom prst="roundRect">
            <a:avLst>
              <a:gd name="adj" fmla="val 5780"/>
            </a:avLst>
          </a:prstGeom>
          <a:solidFill>
            <a:schemeClr val="bg1">
              <a:alpha val="80000"/>
            </a:schemeClr>
          </a:solidFill>
          <a:ln w="12700" cap="flat" cmpd="sng">
            <a:solidFill>
              <a:schemeClr val="accent1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52000" tIns="108000" rIns="144000" bIns="108000" anchor="ctr">
            <a:spAutoFit/>
          </a:bodyPr>
          <a:lstStyle/>
          <a:p>
            <a:pPr marL="12685">
              <a:lnSpc>
                <a:spcPct val="100000"/>
              </a:lnSpc>
              <a:spcBef>
                <a:spcPts val="105"/>
              </a:spcBef>
            </a:pPr>
            <a:r>
              <a:rPr lang="ru-RU" sz="1600" b="1" dirty="0" smtClean="0">
                <a:latin typeface="Montserrat" pitchFamily="2" charset="-52"/>
              </a:rPr>
              <a:t>2026 –…</a:t>
            </a:r>
          </a:p>
          <a:p>
            <a:pPr marL="12685">
              <a:lnSpc>
                <a:spcPct val="100000"/>
              </a:lnSpc>
              <a:spcBef>
                <a:spcPts val="105"/>
              </a:spcBef>
            </a:pPr>
            <a:r>
              <a:rPr lang="ru-RU" b="1" dirty="0" smtClean="0">
                <a:solidFill>
                  <a:srgbClr val="FF0000"/>
                </a:solidFill>
                <a:latin typeface="Montserrat" pitchFamily="2" charset="-52"/>
              </a:rPr>
              <a:t>Более 650 участников из 48 и более ПОО</a:t>
            </a:r>
            <a:endParaRPr lang="ru-RU" b="1" dirty="0">
              <a:solidFill>
                <a:srgbClr val="FF0000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1376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Доля преподавателей и мастеров с первой и высшей категорией </a:t>
            </a:r>
            <a:r>
              <a:rPr lang="ru-RU" dirty="0" smtClean="0"/>
              <a:t>(данные СПО-1 за 2025 г)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000" dirty="0" smtClean="0"/>
              <a:t>КГАУ ДПО «ЦОПП Пермского края»</a:t>
            </a:r>
            <a:endParaRPr lang="ru-RU" sz="1000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50" y="6438293"/>
            <a:ext cx="5675300" cy="40478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«Практика реализации КГАОУ ДПО «ЦОПП Пермского края» методических </a:t>
            </a:r>
            <a:r>
              <a:rPr lang="ru-RU" dirty="0" smtClean="0"/>
              <a:t>мероприятий"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66783"/>
              </p:ext>
            </p:extLst>
          </p:nvPr>
        </p:nvGraphicFramePr>
        <p:xfrm>
          <a:off x="843158" y="773906"/>
          <a:ext cx="9298781" cy="566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78687" y="3606099"/>
            <a:ext cx="2325757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Среднее значение показателя – </a:t>
            </a:r>
            <a:r>
              <a:rPr lang="ru-RU" sz="4000" b="1" dirty="0" smtClean="0">
                <a:solidFill>
                  <a:srgbClr val="FF0000"/>
                </a:solidFill>
              </a:rPr>
              <a:t>44,5%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Мотивационная составляющая участников «Мастер года»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000" dirty="0" smtClean="0"/>
              <a:t>КГАУ ДПО «ЦОПП Пермского края»</a:t>
            </a:r>
            <a:endParaRPr lang="ru-RU" sz="1000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50" y="6438293"/>
            <a:ext cx="5675300" cy="40478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«Практика реализации КГАОУ ДПО «ЦОПП Пермского края» методических </a:t>
            </a:r>
            <a:r>
              <a:rPr lang="ru-RU" dirty="0" smtClean="0"/>
              <a:t>мероприятий"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927" y="49213"/>
            <a:ext cx="622385" cy="789469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021" y="859474"/>
            <a:ext cx="3982973" cy="559682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283742" y="4836137"/>
            <a:ext cx="3703530" cy="691376"/>
          </a:xfrm>
          <a:prstGeom prst="roundRect">
            <a:avLst/>
          </a:prstGeom>
          <a:noFill/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8379" y="2238822"/>
            <a:ext cx="28296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Положение о порядке проведения регионального этапа Всероссийского конкурса педагогических работников системы среднего профессионального образования «Мастер года» Пермского края в 2026 г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5"/>
          <a:srcRect b="7041"/>
          <a:stretch/>
        </p:blipFill>
        <p:spPr>
          <a:xfrm>
            <a:off x="6171667" y="860894"/>
            <a:ext cx="4336956" cy="548168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0" name="Скругленный прямоугольник 49"/>
          <p:cNvSpPr/>
          <p:nvPr/>
        </p:nvSpPr>
        <p:spPr>
          <a:xfrm>
            <a:off x="6171666" y="4836136"/>
            <a:ext cx="4234603" cy="471359"/>
          </a:xfrm>
          <a:prstGeom prst="roundRect">
            <a:avLst/>
          </a:prstGeom>
          <a:noFill/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Доля преподавателей и мастеров – участников конкурса «Мастер года» в 2025 г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000" dirty="0" smtClean="0"/>
              <a:t>КГАУ ДПО «ЦОПП Пермского края»</a:t>
            </a:r>
            <a:endParaRPr lang="ru-RU" sz="1000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50" y="6438293"/>
            <a:ext cx="5675300" cy="40478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«Практика реализации КГАОУ ДПО «ЦОПП Пермского края» методических </a:t>
            </a:r>
            <a:r>
              <a:rPr lang="ru-RU" dirty="0" smtClean="0"/>
              <a:t>мероприятий"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717" y="12459"/>
            <a:ext cx="622385" cy="789469"/>
          </a:xfrm>
          <a:prstGeom prst="rect">
            <a:avLst/>
          </a:prstGeom>
          <a:ln>
            <a:noFill/>
          </a:ln>
        </p:spPr>
      </p:pic>
      <p:graphicFrame>
        <p:nvGraphicFramePr>
          <p:cNvPr id="11" name="Диаграмм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93801"/>
              </p:ext>
            </p:extLst>
          </p:nvPr>
        </p:nvGraphicFramePr>
        <p:xfrm>
          <a:off x="1446609" y="765175"/>
          <a:ext cx="9298781" cy="570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770771" y="3814821"/>
            <a:ext cx="2325757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Среднее значение показателя – </a:t>
            </a:r>
            <a:r>
              <a:rPr lang="ru-RU" sz="4000" b="1" dirty="0" smtClean="0">
                <a:solidFill>
                  <a:srgbClr val="FF0000"/>
                </a:solidFill>
              </a:rPr>
              <a:t>25,3%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614558" y="6494443"/>
            <a:ext cx="2520950" cy="338137"/>
          </a:xfrm>
        </p:spPr>
        <p:txBody>
          <a:bodyPr/>
          <a:lstStyle/>
          <a:p>
            <a:r>
              <a:rPr lang="ru-RU" sz="1000" dirty="0" smtClean="0"/>
              <a:t>КГАУ ДПО «ЦОПП Пермского края»</a:t>
            </a:r>
            <a:endParaRPr lang="ru-RU" sz="1000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50" y="6438293"/>
            <a:ext cx="5675300" cy="40478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«Практика реализации КГАОУ ДПО «ЦОПП Пермского края» методических </a:t>
            </a:r>
            <a:r>
              <a:rPr lang="ru-RU" dirty="0" smtClean="0"/>
              <a:t>мероприятий"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1"/>
          </p:nvPr>
        </p:nvSpPr>
        <p:spPr>
          <a:xfrm>
            <a:off x="335360" y="49213"/>
            <a:ext cx="11521280" cy="7159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Проекты – как методические площадки для профессионального роста 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554" y="882542"/>
            <a:ext cx="2412136" cy="2173573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l="-604" r="604"/>
          <a:stretch/>
        </p:blipFill>
        <p:spPr>
          <a:xfrm>
            <a:off x="6199603" y="4394665"/>
            <a:ext cx="2211261" cy="1957511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481" y="4428406"/>
            <a:ext cx="1384545" cy="17562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0" t="12933" r="14759" b="17158"/>
          <a:stretch/>
        </p:blipFill>
        <p:spPr>
          <a:xfrm>
            <a:off x="4940325" y="2904406"/>
            <a:ext cx="1507067" cy="1524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3075" y="3082481"/>
            <a:ext cx="2711094" cy="1377064"/>
          </a:xfrm>
          <a:prstGeom prst="round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l="12043" t="11202" b="8539"/>
          <a:stretch/>
        </p:blipFill>
        <p:spPr>
          <a:xfrm>
            <a:off x="5133928" y="1248777"/>
            <a:ext cx="1660822" cy="12952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/>
          <a:srcRect l="-1" r="524"/>
          <a:stretch/>
        </p:blipFill>
        <p:spPr>
          <a:xfrm>
            <a:off x="424715" y="1478913"/>
            <a:ext cx="3459766" cy="126501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08" y="3186941"/>
            <a:ext cx="1868855" cy="18820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12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Реализация Единой модели профориентации Федерального проекта «</a:t>
            </a:r>
            <a:r>
              <a:rPr lang="ru-RU" dirty="0" err="1" smtClean="0"/>
              <a:t>Профессионалитет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1000" dirty="0" smtClean="0"/>
              <a:t>КГАУ ДПО «ЦОПП Пермского края»</a:t>
            </a:r>
            <a:endParaRPr lang="ru-RU" sz="1000" dirty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4"/>
          </p:nvPr>
        </p:nvSpPr>
        <p:spPr>
          <a:xfrm>
            <a:off x="3258350" y="6438293"/>
            <a:ext cx="5675300" cy="404788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«Практика реализации КГАОУ ДПО «ЦОПП Пермского края» методических </a:t>
            </a:r>
            <a:r>
              <a:rPr lang="ru-RU" dirty="0" smtClean="0"/>
              <a:t>мероприятий"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350" y="1246636"/>
            <a:ext cx="8469382" cy="47663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03435" y="3130826"/>
            <a:ext cx="367748" cy="3975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4715" y="3878673"/>
            <a:ext cx="2796359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Федеральный показатель проекта «</a:t>
            </a:r>
            <a:r>
              <a:rPr lang="ru-RU" dirty="0" err="1" smtClean="0"/>
              <a:t>Профессионалитет</a:t>
            </a:r>
            <a:r>
              <a:rPr lang="ru-RU" dirty="0" smtClean="0"/>
              <a:t>» по вовлечению школьников выполнен на </a:t>
            </a:r>
            <a:r>
              <a:rPr lang="en-US" sz="3200" b="1" dirty="0" smtClean="0">
                <a:solidFill>
                  <a:srgbClr val="FF0000"/>
                </a:solidFill>
              </a:rPr>
              <a:t>&gt; 120%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-1" r="524"/>
          <a:stretch/>
        </p:blipFill>
        <p:spPr>
          <a:xfrm>
            <a:off x="145150" y="1965931"/>
            <a:ext cx="3459766" cy="126501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398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34133</TotalTime>
  <Words>636</Words>
  <Application>Microsoft Office PowerPoint</Application>
  <PresentationFormat>Широкоэкранный</PresentationFormat>
  <Paragraphs>88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Montserrat</vt:lpstr>
      <vt:lpstr>PermianSerifTypeface</vt:lpstr>
      <vt:lpstr>PermianSlabSerifTypeface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образования в Пермском крае</dc:title>
  <dc:creator>Коворкинг Минобр</dc:creator>
  <cp:lastModifiedBy>Черных Алексей Викторович</cp:lastModifiedBy>
  <cp:revision>425</cp:revision>
  <cp:lastPrinted>2022-02-14T05:40:48Z</cp:lastPrinted>
  <dcterms:created xsi:type="dcterms:W3CDTF">2020-12-04T06:10:21Z</dcterms:created>
  <dcterms:modified xsi:type="dcterms:W3CDTF">2026-02-11T12:44:20Z</dcterms:modified>
</cp:coreProperties>
</file>