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1" r:id="rId4"/>
    <p:sldId id="258" r:id="rId5"/>
    <p:sldId id="272" r:id="rId6"/>
    <p:sldId id="273" r:id="rId7"/>
    <p:sldId id="275" r:id="rId8"/>
    <p:sldId id="276" r:id="rId9"/>
    <p:sldId id="263" r:id="rId10"/>
    <p:sldId id="274" r:id="rId11"/>
    <p:sldId id="266" r:id="rId12"/>
    <p:sldId id="277" r:id="rId13"/>
    <p:sldId id="278" r:id="rId14"/>
    <p:sldId id="279" r:id="rId15"/>
    <p:sldId id="268" r:id="rId16"/>
    <p:sldId id="280" r:id="rId17"/>
    <p:sldId id="281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717"/>
    <a:srgbClr val="FF6F2F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1" d="100"/>
          <a:sy n="111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5328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64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6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120-DDB0-4CD8-A5A7-9CEC2FF4DA8A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xmlns="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AB3532-04C3-482F-8BCE-8461B638FCC7}"/>
              </a:ext>
            </a:extLst>
          </p:cNvPr>
          <p:cNvSpPr/>
          <p:nvPr/>
        </p:nvSpPr>
        <p:spPr>
          <a:xfrm>
            <a:off x="0" y="0"/>
            <a:ext cx="121892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D3FBA7F-EBC3-4FC4-AA25-E00F690EAC3C}"/>
              </a:ext>
            </a:extLst>
          </p:cNvPr>
          <p:cNvSpPr/>
          <p:nvPr/>
        </p:nvSpPr>
        <p:spPr>
          <a:xfrm>
            <a:off x="0" y="2214000"/>
            <a:ext cx="12189286" cy="28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3D3C8F1-35F6-4953-A284-EAEA09E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6218"/>
            <a:ext cx="11496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СОВЕТ 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ПЕДАГОГОВ-ПСИХОЛОГОВ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ПРЕПОДАВАТЕЛЕЙ ПСИХОЛОГИИ </a:t>
            </a:r>
            <a:b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достижения, трудности 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перспективы развития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065" y="6096564"/>
            <a:ext cx="56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993" y="6096564"/>
            <a:ext cx="545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Мусаева Мария Николаевна, председатель                                                                                                                                     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Совета педагогов-психологов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преподавателей </a:t>
            </a:r>
            <a:r>
              <a:rPr lang="ru-RU" sz="1600" dirty="0">
                <a:solidFill>
                  <a:schemeClr val="bg1"/>
                </a:solidFill>
              </a:rPr>
              <a:t>психологии 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00" y="189000"/>
            <a:ext cx="116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Совет директоров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профессиональных </a:t>
            </a:r>
            <a:r>
              <a:rPr lang="ru-RU" sz="1600" dirty="0">
                <a:solidFill>
                  <a:schemeClr val="bg1"/>
                </a:solidFill>
              </a:rPr>
              <a:t>образовательных </a:t>
            </a:r>
            <a:r>
              <a:rPr lang="ru-RU" sz="1600" dirty="0" smtClean="0">
                <a:solidFill>
                  <a:schemeClr val="bg1"/>
                </a:solidFill>
              </a:rPr>
              <a:t>организаций Пермского края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Совет педагогов-психологов</a:t>
            </a:r>
            <a:r>
              <a:rPr lang="ru-RU" sz="1600" dirty="0">
                <a:solidFill>
                  <a:schemeClr val="bg1"/>
                </a:solidFill>
              </a:rPr>
              <a:t>, преподавателей </a:t>
            </a:r>
            <a:r>
              <a:rPr lang="ru-RU" sz="1600" dirty="0" smtClean="0">
                <a:solidFill>
                  <a:schemeClr val="bg1"/>
                </a:solidFill>
              </a:rPr>
              <a:t>психологии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User\Desktop\В работе для 12.02.2026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0" y="279001"/>
            <a:ext cx="1479900" cy="67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45999" y="6281230"/>
            <a:ext cx="293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                              Пермь</a:t>
            </a:r>
            <a:r>
              <a:rPr lang="ru-RU" sz="1600" dirty="0">
                <a:solidFill>
                  <a:schemeClr val="bg1"/>
                </a:solidFill>
              </a:rPr>
              <a:t>, 2026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6000" y="160338"/>
            <a:ext cx="10302499" cy="106352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n-lt"/>
              </a:rPr>
              <a:t>Следует отметить активность, профессиональный подход </a:t>
            </a:r>
            <a:br>
              <a:rPr lang="ru-RU" sz="3200" b="1" dirty="0">
                <a:solidFill>
                  <a:schemeClr val="accent1"/>
                </a:solidFill>
                <a:latin typeface="+mn-lt"/>
              </a:rPr>
            </a:br>
            <a:r>
              <a:rPr lang="ru-RU" sz="3200" b="1" dirty="0">
                <a:solidFill>
                  <a:schemeClr val="accent1"/>
                </a:solidFill>
                <a:latin typeface="+mn-lt"/>
              </a:rPr>
              <a:t>и результативность работы следующих педагогов</a:t>
            </a:r>
            <a:r>
              <a:rPr lang="ru-RU" sz="3200" b="1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6000" y="1314000"/>
            <a:ext cx="10980000" cy="4544999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1.Богданец </a:t>
            </a:r>
            <a:r>
              <a:rPr lang="ru-RU" sz="1800" b="1" dirty="0"/>
              <a:t>Ирина Анатольевна</a:t>
            </a:r>
            <a:r>
              <a:rPr lang="ru-RU" sz="1800" dirty="0"/>
              <a:t>, преподаватель ГБПОУ «Пермский краевой колледж искусств и культуры»</a:t>
            </a:r>
          </a:p>
          <a:p>
            <a:r>
              <a:rPr lang="ru-RU" sz="1800" b="1" dirty="0" smtClean="0"/>
              <a:t>2.Зернина </a:t>
            </a:r>
            <a:r>
              <a:rPr lang="ru-RU" sz="1800" b="1" dirty="0"/>
              <a:t>Алёна Геннадьевна</a:t>
            </a:r>
            <a:r>
              <a:rPr lang="ru-RU" sz="1800" dirty="0"/>
              <a:t>, педагог-психолог, заведующая воспитательным отделом, ГБПОУ "Пермский профессионально - педагогический колледж"</a:t>
            </a:r>
          </a:p>
          <a:p>
            <a:r>
              <a:rPr lang="ru-RU" sz="1800" b="1" dirty="0"/>
              <a:t>3.Зольникова Ирина Юрьевна</a:t>
            </a:r>
            <a:r>
              <a:rPr lang="ru-RU" sz="1800" dirty="0"/>
              <a:t>, педагог-психолог ГБПОУ «Кунгурский колледж агротехнологий и управления»</a:t>
            </a:r>
          </a:p>
          <a:p>
            <a:r>
              <a:rPr lang="ru-RU" sz="1800" b="1" dirty="0"/>
              <a:t>4.Зябрева Вероника Сергеевна</a:t>
            </a:r>
            <a:r>
              <a:rPr lang="ru-RU" sz="1800" dirty="0"/>
              <a:t>, старший преподаватель, АНО </a:t>
            </a:r>
            <a:r>
              <a:rPr lang="ru-RU" sz="1800" dirty="0" err="1"/>
              <a:t>ВиПО</a:t>
            </a:r>
            <a:r>
              <a:rPr lang="ru-RU" sz="1800" dirty="0"/>
              <a:t> «</a:t>
            </a:r>
            <a:r>
              <a:rPr lang="ru-RU" sz="1800" dirty="0" err="1"/>
              <a:t>Прикамский</a:t>
            </a:r>
            <a:r>
              <a:rPr lang="ru-RU" sz="1800" dirty="0"/>
              <a:t> социальный институт»</a:t>
            </a:r>
          </a:p>
          <a:p>
            <a:r>
              <a:rPr lang="ru-RU" sz="1800" b="1" dirty="0"/>
              <a:t>5.Коурова Яна Геннадьевна</a:t>
            </a:r>
            <a:r>
              <a:rPr lang="ru-RU" sz="1800" dirty="0"/>
              <a:t>, педагог-психолог, ГБПОУ "Пермский машиностроительный колледж"</a:t>
            </a:r>
          </a:p>
          <a:p>
            <a:r>
              <a:rPr lang="ru-RU" sz="1800" b="1" dirty="0"/>
              <a:t>6.Мустакимова Александра Александровна</a:t>
            </a:r>
            <a:r>
              <a:rPr lang="ru-RU" sz="1800" dirty="0"/>
              <a:t>, педагог-психолог, ГБПОУ Пермский машиностроительный колледж</a:t>
            </a:r>
          </a:p>
          <a:p>
            <a:r>
              <a:rPr lang="ru-RU" sz="1800" b="1" dirty="0"/>
              <a:t>7.Оборина Наталья Николаевна</a:t>
            </a:r>
            <a:r>
              <a:rPr lang="ru-RU" sz="1800" dirty="0"/>
              <a:t>, педагог-психолог, Филиал ГБПОУ "Пермский агропромышленный техникум" в с. Бершеть</a:t>
            </a:r>
          </a:p>
          <a:p>
            <a:r>
              <a:rPr lang="ru-RU" sz="1800" b="1" dirty="0"/>
              <a:t>8.Пугачева Екатерина Игоревна</a:t>
            </a:r>
            <a:r>
              <a:rPr lang="ru-RU" sz="1800" dirty="0"/>
              <a:t>, педагог-психолог ГБПОУ «Пермский техникум промышленных и информационных технологий им. Б.Г. Изгагина»</a:t>
            </a:r>
          </a:p>
          <a:p>
            <a:r>
              <a:rPr lang="ru-RU" sz="1800" b="1" dirty="0"/>
              <a:t>9.Сингур Людмила Владимировна</a:t>
            </a:r>
            <a:r>
              <a:rPr lang="ru-RU" sz="1800" dirty="0"/>
              <a:t>, руководитель структурного подразделения, ГБПОУ «Пермский колледж транспорта и сервиса»</a:t>
            </a:r>
          </a:p>
          <a:p>
            <a:r>
              <a:rPr lang="ru-RU" sz="1800" b="1" dirty="0" smtClean="0"/>
              <a:t>10.Федотова </a:t>
            </a:r>
            <a:r>
              <a:rPr lang="ru-RU" sz="1800" b="1" dirty="0"/>
              <a:t>Елена Валерьевна </a:t>
            </a:r>
            <a:r>
              <a:rPr lang="ru-RU" sz="1800" dirty="0"/>
              <a:t>ГБПОУ «Чайковский техникум промышленных технологий и управления»</a:t>
            </a:r>
          </a:p>
        </p:txBody>
      </p:sp>
      <p:sp>
        <p:nvSpPr>
          <p:cNvPr id="8" name="AutoShape 4" descr="https://i.oneme.ru/i?r=BTE2sh_eZW7g8kugOdIm2Notn7sourBo07AfXIx6V8enws0_Kr0MY4j1JeuC38BLLI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" name="Google Shape;591;p39"/>
          <p:cNvGrpSpPr/>
          <p:nvPr/>
        </p:nvGrpSpPr>
        <p:grpSpPr>
          <a:xfrm>
            <a:off x="389939" y="316264"/>
            <a:ext cx="666550" cy="692807"/>
            <a:chOff x="5972700" y="2330200"/>
            <a:chExt cx="411625" cy="387275"/>
          </a:xfrm>
        </p:grpSpPr>
        <p:sp>
          <p:nvSpPr>
            <p:cNvPr id="36" name="Google Shape;592;p3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3;p3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58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49664"/>
            <a:ext cx="10515600" cy="1325563"/>
          </a:xfrm>
        </p:spPr>
        <p:txBody>
          <a:bodyPr/>
          <a:lstStyle/>
          <a:p>
            <a:r>
              <a:rPr lang="ru-RU" b="1" dirty="0" smtClean="0"/>
              <a:t>  Трудности, проблемы, вызовы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2060575"/>
            <a:ext cx="111078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/>
                </a:solidFill>
              </a:rPr>
              <a:t>Рост </a:t>
            </a:r>
            <a:r>
              <a:rPr lang="ru-RU" b="1" dirty="0">
                <a:solidFill>
                  <a:schemeClr val="accent2"/>
                </a:solidFill>
              </a:rPr>
              <a:t>потребности в психологическом сопровождении участников образовательных </a:t>
            </a:r>
            <a:r>
              <a:rPr lang="ru-RU" b="1" dirty="0" smtClean="0">
                <a:solidFill>
                  <a:schemeClr val="accent2"/>
                </a:solidFill>
              </a:rPr>
              <a:t>отношений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Увеличение </a:t>
            </a:r>
            <a:r>
              <a:rPr lang="ru-RU" sz="1800" dirty="0"/>
              <a:t>числа детей с особыми образовательными </a:t>
            </a:r>
            <a:r>
              <a:rPr lang="ru-RU" sz="1800" dirty="0" smtClean="0"/>
              <a:t>потребностями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Увеличение </a:t>
            </a:r>
            <a:r>
              <a:rPr lang="ru-RU" sz="1800" dirty="0"/>
              <a:t>количества и содержания негативных социально-психологических </a:t>
            </a:r>
            <a:r>
              <a:rPr lang="ru-RU" sz="1800" dirty="0" smtClean="0"/>
              <a:t>явлений в сфере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Изменение эмоционально-волевой и когнитивной сфер, системы ценностей </a:t>
            </a:r>
            <a:r>
              <a:rPr lang="ru-RU" sz="1800" dirty="0" smtClean="0"/>
              <a:t>современных обучающихся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Распоряжение Минпросвещения России от 28.12.2020 N Р-193 "Об утверждении методических рекомендаций по системе функционирования психологических служб в общеобразовательных организациях"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– </a:t>
            </a:r>
            <a:r>
              <a:rPr lang="ru-RU" sz="2000" u="sng" dirty="0"/>
              <a:t>расчет нормативов штатной численности -  на 500 обучающихся в СПО -1 штатная единица </a:t>
            </a:r>
            <a:r>
              <a:rPr lang="ru-RU" sz="2000" u="sng" dirty="0" smtClean="0"/>
              <a:t>педагога-психолога</a:t>
            </a:r>
            <a:endParaRPr lang="ru-RU" sz="2000" u="sng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Решение</a:t>
            </a:r>
            <a:r>
              <a:rPr lang="ru-RU" b="1" dirty="0">
                <a:solidFill>
                  <a:srgbClr val="E96717"/>
                </a:solidFill>
              </a:rPr>
              <a:t>: </a:t>
            </a:r>
            <a:endParaRPr lang="ru-RU" b="1" dirty="0" smtClean="0">
              <a:solidFill>
                <a:srgbClr val="E96717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Увеличить количество ставок педагогов-психологов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в профессиональных образовательных организациях</a:t>
            </a:r>
          </a:p>
        </p:txBody>
      </p:sp>
      <p:grpSp>
        <p:nvGrpSpPr>
          <p:cNvPr id="4" name="Google Shape;525;p39"/>
          <p:cNvGrpSpPr/>
          <p:nvPr/>
        </p:nvGrpSpPr>
        <p:grpSpPr>
          <a:xfrm>
            <a:off x="375508" y="654843"/>
            <a:ext cx="540000" cy="556702"/>
            <a:chOff x="2594050" y="1631825"/>
            <a:chExt cx="439625" cy="439625"/>
          </a:xfrm>
        </p:grpSpPr>
        <p:sp>
          <p:nvSpPr>
            <p:cNvPr id="5" name="Google Shape;526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7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8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9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01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49664"/>
            <a:ext cx="10515600" cy="1325563"/>
          </a:xfrm>
        </p:spPr>
        <p:txBody>
          <a:bodyPr/>
          <a:lstStyle/>
          <a:p>
            <a:r>
              <a:rPr lang="ru-RU" b="1" dirty="0" smtClean="0"/>
              <a:t>  Трудности, проблемы, вызовы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2060575"/>
            <a:ext cx="11107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2. Педагоги-психологи увольняются из системы СПО, текучка кадров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Недостаточное финансовое обеспечение педагогов-психологов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Особая специфика работы с подросткам и молодежью в системе СПО, к которой не достаточно готовы выпускники психолого-педагогических вузов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Решение</a:t>
            </a:r>
            <a:r>
              <a:rPr lang="ru-RU" b="1" dirty="0">
                <a:solidFill>
                  <a:srgbClr val="E96717"/>
                </a:solidFill>
              </a:rPr>
              <a:t>: </a:t>
            </a:r>
            <a:endParaRPr lang="ru-RU" b="1" dirty="0" smtClean="0">
              <a:solidFill>
                <a:srgbClr val="E96717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1.Создание целевых групп педагогов- психологов для работы в системе СПО </a:t>
            </a:r>
            <a:r>
              <a:rPr lang="ru-RU" b="1" u="sng" dirty="0" smtClean="0">
                <a:solidFill>
                  <a:srgbClr val="E96717"/>
                </a:solidFill>
              </a:rPr>
              <a:t>на этапе обучения в ВУЗах</a:t>
            </a:r>
            <a:r>
              <a:rPr lang="ru-RU" b="1" dirty="0" smtClean="0">
                <a:solidFill>
                  <a:srgbClr val="E96717"/>
                </a:solidFill>
              </a:rPr>
              <a:t>, прохождение психолого-педагогической практики в СПО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2. Повышение престижа профессии педагога-психолога на государственном уровне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3. Достойное финансовое обеспечение  </a:t>
            </a:r>
            <a:endParaRPr lang="ru-RU" b="1" dirty="0">
              <a:solidFill>
                <a:srgbClr val="E96717"/>
              </a:solidFill>
            </a:endParaRPr>
          </a:p>
        </p:txBody>
      </p:sp>
      <p:grpSp>
        <p:nvGrpSpPr>
          <p:cNvPr id="4" name="Google Shape;525;p39"/>
          <p:cNvGrpSpPr/>
          <p:nvPr/>
        </p:nvGrpSpPr>
        <p:grpSpPr>
          <a:xfrm>
            <a:off x="375508" y="654843"/>
            <a:ext cx="540000" cy="556702"/>
            <a:chOff x="2594050" y="1631825"/>
            <a:chExt cx="439625" cy="439625"/>
          </a:xfrm>
        </p:grpSpPr>
        <p:sp>
          <p:nvSpPr>
            <p:cNvPr id="5" name="Google Shape;526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7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8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9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80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49664"/>
            <a:ext cx="10515600" cy="1325563"/>
          </a:xfrm>
        </p:spPr>
        <p:txBody>
          <a:bodyPr/>
          <a:lstStyle/>
          <a:p>
            <a:r>
              <a:rPr lang="ru-RU" b="1" dirty="0" smtClean="0"/>
              <a:t>  Трудности, проблемы, вызовы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2060575"/>
            <a:ext cx="1110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3. Педагоги-психологи нуждаются в прогнозах </a:t>
            </a:r>
            <a:r>
              <a:rPr lang="ru-RU" b="1" dirty="0">
                <a:solidFill>
                  <a:schemeClr val="accent2"/>
                </a:solidFill>
              </a:rPr>
              <a:t>социально-психологических рисков в образовательной </a:t>
            </a:r>
            <a:r>
              <a:rPr lang="ru-RU" b="1" dirty="0" smtClean="0">
                <a:solidFill>
                  <a:schemeClr val="accent2"/>
                </a:solidFill>
              </a:rPr>
              <a:t>среде для своевременной профилактики </a:t>
            </a:r>
            <a:endParaRPr lang="ru-RU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E96717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Решение</a:t>
            </a:r>
            <a:r>
              <a:rPr lang="ru-RU" b="1" dirty="0">
                <a:solidFill>
                  <a:srgbClr val="E96717"/>
                </a:solidFill>
              </a:rPr>
              <a:t>: </a:t>
            </a:r>
            <a:endParaRPr lang="ru-RU" b="1" dirty="0" smtClean="0">
              <a:solidFill>
                <a:srgbClr val="E9671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E96717"/>
                </a:solidFill>
              </a:rPr>
              <a:t>необходимость научных решений по разработке </a:t>
            </a:r>
            <a:r>
              <a:rPr lang="ru-RU" b="1" dirty="0">
                <a:solidFill>
                  <a:srgbClr val="E96717"/>
                </a:solidFill>
              </a:rPr>
              <a:t>и </a:t>
            </a:r>
            <a:r>
              <a:rPr lang="ru-RU" b="1" dirty="0" smtClean="0">
                <a:solidFill>
                  <a:srgbClr val="E96717"/>
                </a:solidFill>
              </a:rPr>
              <a:t>внедрению </a:t>
            </a:r>
            <a:r>
              <a:rPr lang="ru-RU" b="1" dirty="0">
                <a:solidFill>
                  <a:srgbClr val="E96717"/>
                </a:solidFill>
              </a:rPr>
              <a:t>системы прогнозирования социально-психологических рисков </a:t>
            </a:r>
            <a:endParaRPr lang="ru-RU" b="1" dirty="0" smtClean="0">
              <a:solidFill>
                <a:srgbClr val="E9671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E96717"/>
                </a:solidFill>
              </a:rPr>
              <a:t>в </a:t>
            </a:r>
            <a:r>
              <a:rPr lang="ru-RU" b="1" dirty="0">
                <a:solidFill>
                  <a:srgbClr val="E96717"/>
                </a:solidFill>
              </a:rPr>
              <a:t>образовательной среде</a:t>
            </a:r>
          </a:p>
        </p:txBody>
      </p:sp>
      <p:grpSp>
        <p:nvGrpSpPr>
          <p:cNvPr id="4" name="Google Shape;525;p39"/>
          <p:cNvGrpSpPr/>
          <p:nvPr/>
        </p:nvGrpSpPr>
        <p:grpSpPr>
          <a:xfrm>
            <a:off x="375508" y="654843"/>
            <a:ext cx="540000" cy="556702"/>
            <a:chOff x="2594050" y="1631825"/>
            <a:chExt cx="439625" cy="439625"/>
          </a:xfrm>
        </p:grpSpPr>
        <p:sp>
          <p:nvSpPr>
            <p:cNvPr id="5" name="Google Shape;526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7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8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9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37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49664"/>
            <a:ext cx="10515600" cy="1325563"/>
          </a:xfrm>
        </p:spPr>
        <p:txBody>
          <a:bodyPr/>
          <a:lstStyle/>
          <a:p>
            <a:r>
              <a:rPr lang="ru-RU" b="1" dirty="0" smtClean="0"/>
              <a:t>  Трудности, проблемы, вызовы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2060575"/>
            <a:ext cx="11107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4. Информатизация рутинных процессов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E96717"/>
                </a:solidFill>
              </a:rPr>
              <a:t>Решение</a:t>
            </a:r>
            <a:r>
              <a:rPr lang="ru-RU" b="1" dirty="0">
                <a:solidFill>
                  <a:srgbClr val="E96717"/>
                </a:solidFill>
              </a:rPr>
              <a:t>: </a:t>
            </a:r>
            <a:endParaRPr lang="ru-RU" b="1" dirty="0" smtClean="0">
              <a:solidFill>
                <a:srgbClr val="E96717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E96717"/>
                </a:solidFill>
              </a:rPr>
              <a:t>Создание </a:t>
            </a:r>
            <a:r>
              <a:rPr lang="ru-RU" b="1" dirty="0" smtClean="0">
                <a:solidFill>
                  <a:srgbClr val="E96717"/>
                </a:solidFill>
              </a:rPr>
              <a:t>компьютерных </a:t>
            </a:r>
            <a:r>
              <a:rPr lang="ru-RU" b="1" dirty="0">
                <a:solidFill>
                  <a:srgbClr val="E96717"/>
                </a:solidFill>
              </a:rPr>
              <a:t>программ </a:t>
            </a:r>
            <a:r>
              <a:rPr lang="ru-RU" b="1" dirty="0" smtClean="0">
                <a:solidFill>
                  <a:srgbClr val="E96717"/>
                </a:solidFill>
              </a:rPr>
              <a:t>для педагогов-психологов (бесплатных):</a:t>
            </a:r>
            <a:endParaRPr lang="ru-RU" b="1" dirty="0">
              <a:solidFill>
                <a:srgbClr val="E96717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E96717"/>
                </a:solidFill>
              </a:rPr>
              <a:t>д</a:t>
            </a:r>
            <a:r>
              <a:rPr lang="ru-RU" b="1" dirty="0" smtClean="0">
                <a:solidFill>
                  <a:srgbClr val="E96717"/>
                </a:solidFill>
              </a:rPr>
              <a:t>ля </a:t>
            </a:r>
            <a:r>
              <a:rPr lang="ru-RU" b="1" dirty="0">
                <a:solidFill>
                  <a:srgbClr val="E96717"/>
                </a:solidFill>
              </a:rPr>
              <a:t>осуществления диагностических процедур, быстрого автоматического подсчета результатов (например, подсчет результатов ППО по выявлению склонности к </a:t>
            </a:r>
            <a:r>
              <a:rPr lang="ru-RU" b="1" dirty="0" smtClean="0">
                <a:solidFill>
                  <a:srgbClr val="E96717"/>
                </a:solidFill>
              </a:rPr>
              <a:t>суициду) для групповых и индивидуальных работ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E96717"/>
                </a:solidFill>
              </a:rPr>
              <a:t>д</a:t>
            </a:r>
            <a:r>
              <a:rPr lang="ru-RU" b="1" dirty="0" smtClean="0">
                <a:solidFill>
                  <a:srgbClr val="E96717"/>
                </a:solidFill>
              </a:rPr>
              <a:t>ля оформления психолого-педагогических карт, документов психолога</a:t>
            </a:r>
            <a:endParaRPr lang="ru-RU" b="1" dirty="0">
              <a:solidFill>
                <a:srgbClr val="E96717"/>
              </a:solidFill>
            </a:endParaRPr>
          </a:p>
        </p:txBody>
      </p:sp>
      <p:grpSp>
        <p:nvGrpSpPr>
          <p:cNvPr id="4" name="Google Shape;525;p39"/>
          <p:cNvGrpSpPr/>
          <p:nvPr/>
        </p:nvGrpSpPr>
        <p:grpSpPr>
          <a:xfrm>
            <a:off x="375508" y="654843"/>
            <a:ext cx="540000" cy="556702"/>
            <a:chOff x="2594050" y="1631825"/>
            <a:chExt cx="439625" cy="439625"/>
          </a:xfrm>
        </p:grpSpPr>
        <p:sp>
          <p:nvSpPr>
            <p:cNvPr id="5" name="Google Shape;526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7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8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9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98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060" y="242340"/>
            <a:ext cx="10060539" cy="1325563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Перспективы развития Совета педагогов-психологов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825" y="2126401"/>
            <a:ext cx="6433175" cy="4587599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5500" dirty="0" smtClean="0"/>
              <a:t>1. Создание новой рабочей группы «Разработка индивидуальных программ психологического сопровождения обучающихся с особенностями эмоционального реагирования и трудностями в адаптации» (</a:t>
            </a:r>
            <a:r>
              <a:rPr lang="ru-RU" sz="5500" i="1" dirty="0" err="1" smtClean="0"/>
              <a:t>Сингур</a:t>
            </a:r>
            <a:r>
              <a:rPr lang="ru-RU" sz="5500" i="1" dirty="0" smtClean="0"/>
              <a:t> </a:t>
            </a:r>
            <a:r>
              <a:rPr lang="ru-RU" sz="5500" i="1" dirty="0"/>
              <a:t>Людмила Владимировна, руководитель структурного подразделения, ГБПОУ «Пермский колледж транспорта и сервиса</a:t>
            </a:r>
            <a:r>
              <a:rPr lang="ru-RU" sz="5500" i="1" dirty="0" smtClean="0"/>
              <a:t>»)</a:t>
            </a:r>
            <a:endParaRPr lang="ru-RU" sz="5500" i="1" dirty="0"/>
          </a:p>
          <a:p>
            <a:pPr marL="0" indent="0" algn="just">
              <a:buNone/>
            </a:pPr>
            <a:r>
              <a:rPr lang="ru-RU" sz="5500" dirty="0" smtClean="0"/>
              <a:t>2. Сохранение традиций Совета, проведение мероприятий по плану 2026г. Включение новых мероприятий для обучающихся в 2026г. (Конкурс «Личностный потенциал» март 2026г.) и для педагогов (Конкурс мастер-классов педагогов-психологов апрель 2026г.)</a:t>
            </a:r>
          </a:p>
          <a:p>
            <a:pPr marL="0" indent="0" algn="just">
              <a:buNone/>
            </a:pPr>
            <a:r>
              <a:rPr lang="ru-RU" sz="5500" dirty="0" smtClean="0"/>
              <a:t>3. Организация обмена опытом психологического сопровождения различных целевых групп (количество групп увеличилось до 16)</a:t>
            </a:r>
          </a:p>
          <a:p>
            <a:pPr marL="0" indent="0" algn="just">
              <a:buNone/>
            </a:pPr>
            <a:r>
              <a:rPr lang="ru-RU" sz="5500" dirty="0" smtClean="0"/>
              <a:t>4. Проведение супервизии для педагогов-психологов и преподавателей</a:t>
            </a:r>
          </a:p>
          <a:p>
            <a:pPr marL="0" indent="0" algn="just">
              <a:buNone/>
            </a:pPr>
            <a:r>
              <a:rPr lang="ru-RU" sz="5500" dirty="0" smtClean="0"/>
              <a:t>5. Тренинг от ведущих практикующих психологов для Совета педагогов-психологов и преподавателей ПОО ПК</a:t>
            </a:r>
            <a:endParaRPr lang="ru-RU" sz="5500" dirty="0"/>
          </a:p>
          <a:p>
            <a:endParaRPr lang="ru-RU" sz="5500" dirty="0" smtClean="0"/>
          </a:p>
          <a:p>
            <a:endParaRPr lang="ru-RU" sz="5500" dirty="0"/>
          </a:p>
          <a:p>
            <a:endParaRPr lang="ru-RU" dirty="0"/>
          </a:p>
        </p:txBody>
      </p:sp>
      <p:grpSp>
        <p:nvGrpSpPr>
          <p:cNvPr id="46" name="Google Shape;518;p39"/>
          <p:cNvGrpSpPr/>
          <p:nvPr/>
        </p:nvGrpSpPr>
        <p:grpSpPr>
          <a:xfrm>
            <a:off x="344959" y="543545"/>
            <a:ext cx="615638" cy="567536"/>
            <a:chOff x="1923675" y="1633650"/>
            <a:chExt cx="436000" cy="435975"/>
          </a:xfrm>
        </p:grpSpPr>
        <p:sp>
          <p:nvSpPr>
            <p:cNvPr id="47" name="Google Shape;519;p3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8" name="Google Shape;520;p3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9" name="Google Shape;521;p3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" name="Google Shape;522;p3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" name="Google Shape;523;p3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2" name="Google Shape;524;p3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C:\Users\User\Desktop\В работе для 12.02.2026\zas_sek_19_12_2025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25" y="1989000"/>
            <a:ext cx="4275000" cy="4275000"/>
          </a:xfrm>
          <a:prstGeom prst="rect">
            <a:avLst/>
          </a:prstGeom>
          <a:noFill/>
          <a:ln w="76200">
            <a:solidFill>
              <a:srgbClr val="E967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846000" cy="7479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1880"/>
          <a:stretch/>
        </p:blipFill>
        <p:spPr bwMode="auto">
          <a:xfrm>
            <a:off x="11361000" y="32653"/>
            <a:ext cx="1001580" cy="80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0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в работе ресурсы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9" y="2034000"/>
            <a:ext cx="4005491" cy="9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66" y="1989000"/>
            <a:ext cx="1276350" cy="12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" y="3339000"/>
            <a:ext cx="2134932" cy="15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06000" y="3653904"/>
            <a:ext cx="1638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ПРОО </a:t>
            </a:r>
            <a:r>
              <a:rPr lang="ru-RU" dirty="0" err="1"/>
              <a:t>ПравДА</a:t>
            </a:r>
            <a:r>
              <a:rPr lang="ru-RU" dirty="0"/>
              <a:t> </a:t>
            </a:r>
            <a:r>
              <a:rPr lang="ru-RU" dirty="0" smtClean="0"/>
              <a:t>вместе</a:t>
            </a:r>
          </a:p>
          <a:p>
            <a:r>
              <a:rPr lang="ru-RU" dirty="0" smtClean="0"/>
              <a:t>(</a:t>
            </a:r>
            <a:r>
              <a:rPr lang="ru-RU" dirty="0"/>
              <a:t>г. Пермь)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91" y="3359187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" y="5079113"/>
            <a:ext cx="1660275" cy="12413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46719" y="5120111"/>
            <a:ext cx="1810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Институт изучения детства, семьи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воспитания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66" y="4892138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23" y="1887190"/>
            <a:ext cx="1444169" cy="143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065290" y="2005536"/>
            <a:ext cx="1540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защиты прав и интересов детей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00" y="1948564"/>
            <a:ext cx="1437300" cy="12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00" y="3653904"/>
            <a:ext cx="2579438" cy="122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000" y="3472883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436001" y="5544000"/>
            <a:ext cx="3447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Федерация </a:t>
            </a:r>
            <a:r>
              <a:rPr lang="ru-RU" dirty="0"/>
              <a:t>психологов образования России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3" y="5113680"/>
            <a:ext cx="1448112" cy="12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479" y="727274"/>
            <a:ext cx="5431521" cy="97279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dirty="0" smtClean="0"/>
              <a:t>Выявление </a:t>
            </a:r>
            <a:r>
              <a:rPr lang="ru-RU" sz="1800" dirty="0"/>
              <a:t>и </a:t>
            </a:r>
            <a:r>
              <a:rPr lang="ru-RU" sz="1800" dirty="0" smtClean="0"/>
              <a:t>трансляция лучших практик </a:t>
            </a:r>
          </a:p>
          <a:p>
            <a:pPr lvl="0">
              <a:spcBef>
                <a:spcPts val="0"/>
              </a:spcBef>
            </a:pPr>
            <a:r>
              <a:rPr lang="ru-RU" sz="1800" dirty="0" smtClean="0"/>
              <a:t>психолого-педагогической </a:t>
            </a:r>
            <a:r>
              <a:rPr lang="ru-RU" sz="1800" dirty="0"/>
              <a:t>деятельности </a:t>
            </a:r>
          </a:p>
          <a:p>
            <a:pPr lvl="0">
              <a:spcBef>
                <a:spcPts val="0"/>
              </a:spcBef>
            </a:pPr>
            <a:r>
              <a:rPr lang="ru-RU" sz="1800" dirty="0"/>
              <a:t>в профессиональных образовательных </a:t>
            </a:r>
            <a:endParaRPr lang="ru-RU" sz="1800" dirty="0" smtClean="0"/>
          </a:p>
          <a:p>
            <a:pPr lvl="0">
              <a:spcBef>
                <a:spcPts val="0"/>
              </a:spcBef>
            </a:pPr>
            <a:r>
              <a:rPr lang="ru-RU" sz="1800" dirty="0" smtClean="0"/>
              <a:t>организациях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5F1F13D-A794-452F-9B98-1512414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91" y="0"/>
            <a:ext cx="5409693" cy="1539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ЦЕЛЬ И ЗАДАЧИ </a:t>
            </a:r>
            <a:r>
              <a:rPr lang="ru-RU" sz="3600" b="1" dirty="0">
                <a:solidFill>
                  <a:schemeClr val="accent1"/>
                </a:solidFill>
                <a:latin typeface="+mn-lt"/>
              </a:rPr>
              <a:t>РАБОТЫ </a:t>
            </a:r>
            <a:r>
              <a:rPr lang="ru-RU" sz="3600" b="1" dirty="0" smtClean="0">
                <a:solidFill>
                  <a:schemeClr val="accent1"/>
                </a:solidFill>
                <a:latin typeface="+mn-lt"/>
              </a:rPr>
              <a:t>  СОВЕТА ПЕДАГОГОВ-ПСИХОЛОГОВ </a:t>
            </a:r>
            <a:endParaRPr lang="ru-RU" sz="5300" dirty="0">
              <a:latin typeface="+mn-lt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9A61267-3527-4E85-851F-08803833D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6921" y="1764001"/>
            <a:ext cx="4939080" cy="481460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E96717"/>
                </a:solidFill>
                <a:ea typeface="+mj-ea"/>
                <a:cs typeface="+mj-cs"/>
              </a:rPr>
              <a:t>Цель: </a:t>
            </a:r>
            <a:r>
              <a:rPr lang="ru-RU" dirty="0" smtClean="0">
                <a:solidFill>
                  <a:schemeClr val="accent1"/>
                </a:solidFill>
              </a:rPr>
              <a:t>повышение </a:t>
            </a:r>
            <a:r>
              <a:rPr lang="ru-RU" dirty="0">
                <a:solidFill>
                  <a:schemeClr val="accent1"/>
                </a:solidFill>
              </a:rPr>
              <a:t>профессиональной компетентности </a:t>
            </a:r>
            <a:r>
              <a:rPr lang="ru-RU" dirty="0" smtClean="0">
                <a:solidFill>
                  <a:schemeClr val="accent1"/>
                </a:solidFill>
              </a:rPr>
              <a:t>педагогов-психологов, преподавателей психологии для </a:t>
            </a:r>
            <a:r>
              <a:rPr lang="ru-RU" dirty="0">
                <a:solidFill>
                  <a:schemeClr val="accent1"/>
                </a:solidFill>
              </a:rPr>
              <a:t>обеспечения высокого качества 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/>
                </a:solidFill>
              </a:rPr>
              <a:t>социально-психологического сопровождения участников образовательного процесса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649479" y="180204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+mj-lt"/>
                <a:ea typeface="+mj-ea"/>
                <a:cs typeface="+mj-cs"/>
              </a:rPr>
              <a:t>Задачи: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CDA66D-BC09-4B2A-93C7-D456B6D0AB69}"/>
              </a:ext>
            </a:extLst>
          </p:cNvPr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5247EA68-C5E3-4B87-9851-EA564AD781DE}"/>
              </a:ext>
            </a:extLst>
          </p:cNvPr>
          <p:cNvSpPr txBox="1">
            <a:spLocks/>
          </p:cNvSpPr>
          <p:nvPr/>
        </p:nvSpPr>
        <p:spPr>
          <a:xfrm>
            <a:off x="6683310" y="1860141"/>
            <a:ext cx="4934944" cy="103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Пополнение </a:t>
            </a:r>
            <a:r>
              <a:rPr lang="ru-RU" sz="1800" dirty="0"/>
              <a:t>и систематизация комплексного методического обеспечения деятельности специалистов-психологов, анализ материалов, экспертиза методических </a:t>
            </a:r>
            <a:r>
              <a:rPr lang="ru-RU" sz="1800" dirty="0" smtClean="0"/>
              <a:t>материалов</a:t>
            </a:r>
            <a:endParaRPr lang="ru-RU" sz="18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34088" y="1860141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7F574D-0E06-491F-8577-E0348F2A5E93}"/>
              </a:ext>
            </a:extLst>
          </p:cNvPr>
          <p:cNvSpPr txBox="1"/>
          <p:nvPr/>
        </p:nvSpPr>
        <p:spPr>
          <a:xfrm>
            <a:off x="5932229" y="18917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62ACCDFD-0334-48A0-85CA-6DBF2C986A22}"/>
              </a:ext>
            </a:extLst>
          </p:cNvPr>
          <p:cNvSpPr txBox="1">
            <a:spLocks/>
          </p:cNvSpPr>
          <p:nvPr/>
        </p:nvSpPr>
        <p:spPr>
          <a:xfrm>
            <a:off x="6649479" y="2978999"/>
            <a:ext cx="5217690" cy="1343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7200" dirty="0"/>
              <a:t>Обучение педагогов-психологов работе </a:t>
            </a:r>
            <a:endParaRPr lang="ru-RU" sz="72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7200" dirty="0" smtClean="0"/>
              <a:t>с </a:t>
            </a:r>
            <a:r>
              <a:rPr lang="ru-RU" sz="7200" dirty="0"/>
              <a:t>диагностическими, </a:t>
            </a:r>
            <a:r>
              <a:rPr lang="ru-RU" sz="7200" dirty="0" smtClean="0"/>
              <a:t>коррекционными, развивающими</a:t>
            </a:r>
            <a:r>
              <a:rPr lang="ru-RU" sz="7200" dirty="0"/>
              <a:t>, психопрофилактическими, профориентационными </a:t>
            </a:r>
            <a:r>
              <a:rPr lang="ru-RU" sz="7200" dirty="0" smtClean="0"/>
              <a:t> и др. методикам</a:t>
            </a:r>
            <a:endParaRPr lang="ru-RU" sz="7200" dirty="0"/>
          </a:p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04757" y="3014917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1306FE-F640-4520-9369-D4F12A7AE447}"/>
              </a:ext>
            </a:extLst>
          </p:cNvPr>
          <p:cNvSpPr txBox="1"/>
          <p:nvPr/>
        </p:nvSpPr>
        <p:spPr>
          <a:xfrm>
            <a:off x="5945916" y="30465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xmlns="" id="{964BEDE2-5A2D-477C-A949-659CA59279F0}"/>
              </a:ext>
            </a:extLst>
          </p:cNvPr>
          <p:cNvSpPr txBox="1">
            <a:spLocks/>
          </p:cNvSpPr>
          <p:nvPr/>
        </p:nvSpPr>
        <p:spPr>
          <a:xfrm>
            <a:off x="6672743" y="4328425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/>
              <a:t>Создание условий для развития общих </a:t>
            </a:r>
            <a:endParaRPr lang="ru-RU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/>
              <a:t>и </a:t>
            </a:r>
            <a:r>
              <a:rPr lang="ru-RU" sz="1800" dirty="0"/>
              <a:t>профессиональных компетенций обучающихся профессиональных образовательных </a:t>
            </a:r>
            <a:r>
              <a:rPr lang="ru-RU" sz="1800" dirty="0" smtClean="0"/>
              <a:t>организаций</a:t>
            </a:r>
            <a:endParaRPr lang="ru-RU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56233" y="421251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23DC7B-4AF5-4F2F-9DE4-86127E17F903}"/>
              </a:ext>
            </a:extLst>
          </p:cNvPr>
          <p:cNvSpPr txBox="1"/>
          <p:nvPr/>
        </p:nvSpPr>
        <p:spPr>
          <a:xfrm>
            <a:off x="5928129" y="42616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7" name="Google Shape;543;p39"/>
          <p:cNvGrpSpPr/>
          <p:nvPr/>
        </p:nvGrpSpPr>
        <p:grpSpPr>
          <a:xfrm>
            <a:off x="212125" y="214323"/>
            <a:ext cx="517321" cy="570777"/>
            <a:chOff x="5961125" y="1623900"/>
            <a:chExt cx="427450" cy="448175"/>
          </a:xfrm>
        </p:grpSpPr>
        <p:sp>
          <p:nvSpPr>
            <p:cNvPr id="28" name="Google Shape;544;p3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E96717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9" name="Google Shape;545;p3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E96717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0" name="Google Shape;546;p3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E96717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1" name="Google Shape;547;p3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E96717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2" name="Google Shape;548;p3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E96717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3" name="Google Shape;549;p3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E96717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34" name="Google Shape;550;p39"/>
            <p:cNvSpPr/>
            <p:nvPr/>
          </p:nvSpPr>
          <p:spPr>
            <a:xfrm>
              <a:off x="6137700" y="1623900"/>
              <a:ext cx="250875" cy="255151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E96717"/>
                  </a:solidFill>
                </a:ln>
                <a:solidFill>
                  <a:srgbClr val="FFC000"/>
                </a:solidFill>
              </a:endParaRPr>
            </a:p>
          </p:txBody>
        </p: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905054" y="5814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623DC7B-4AF5-4F2F-9DE4-86127E17F903}"/>
              </a:ext>
            </a:extLst>
          </p:cNvPr>
          <p:cNvSpPr txBox="1"/>
          <p:nvPr/>
        </p:nvSpPr>
        <p:spPr>
          <a:xfrm>
            <a:off x="5995345" y="5870799"/>
            <a:ext cx="51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1000" y="5747123"/>
            <a:ext cx="53100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Организация сопровождения начального этапа деятельности молодых (вновь прибывших) </a:t>
            </a:r>
            <a:r>
              <a:rPr lang="ru-RU" dirty="0" smtClean="0">
                <a:solidFill>
                  <a:schemeClr val="bg1"/>
                </a:solidFill>
              </a:rPr>
              <a:t>специалистов-психологов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6000" y="324001"/>
            <a:ext cx="10281949" cy="945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Заседания </a:t>
            </a:r>
            <a:r>
              <a:rPr lang="ru-RU" dirty="0" smtClean="0"/>
              <a:t>в 2025 году были </a:t>
            </a:r>
            <a:r>
              <a:rPr lang="ru-RU" dirty="0"/>
              <a:t>посвящены решению следующих </a:t>
            </a:r>
            <a:r>
              <a:rPr lang="ru-RU" dirty="0" smtClean="0"/>
              <a:t>вопросов: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4926000" y="1854000"/>
            <a:ext cx="7266000" cy="4545000"/>
          </a:xfrm>
        </p:spPr>
        <p:txBody>
          <a:bodyPr>
            <a:noAutofit/>
          </a:bodyPr>
          <a:lstStyle/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Работа педагога-психолога по профилактике </a:t>
            </a:r>
            <a:r>
              <a:rPr lang="ru-RU" sz="1300" dirty="0" smtClean="0"/>
              <a:t>правонарушений, противоправного и суицидального поведения обучающихся.</a:t>
            </a:r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Комплексная профилактика девиантного поведения подростков: работа психолога на основе итогов СПТ.</a:t>
            </a:r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Организация профилактической работы психолога на основе материалов ППО для снижения уровня суицидального риска.</a:t>
            </a:r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Роль психолога в развитии культуры взаимодействия участников образовательного процесса.</a:t>
            </a:r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Психологическое сопровождение обучающихся - детей участников СВО</a:t>
            </a:r>
            <a:r>
              <a:rPr lang="ru-RU" sz="1300" dirty="0" smtClean="0"/>
              <a:t>.</a:t>
            </a:r>
            <a:endParaRPr lang="ru-RU" sz="1300" dirty="0"/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Современные подходы к организации работы психолога с семьей студента.</a:t>
            </a:r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Современные требования к проведению </a:t>
            </a:r>
            <a:r>
              <a:rPr lang="ru-RU" sz="1300" dirty="0" smtClean="0"/>
              <a:t>педагогом открытого </a:t>
            </a:r>
            <a:r>
              <a:rPr lang="ru-RU" sz="1300" dirty="0"/>
              <a:t>занятия, мастер-класса</a:t>
            </a:r>
            <a:r>
              <a:rPr lang="ru-RU" sz="1300" dirty="0" smtClean="0"/>
              <a:t>.</a:t>
            </a:r>
          </a:p>
          <a:p>
            <a:pPr marL="269875" lvl="0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Техники развития психологической устойчивости участников демонстрационных экзаменов, конкурсов профессионального мастерства.</a:t>
            </a:r>
          </a:p>
          <a:p>
            <a:pPr marL="269875" lvl="0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Обучение обучающихся с ОВЗ и инвалидов в профессиональных образовательных организациях Пермского края: лучшие психолого-педагогические практики.</a:t>
            </a:r>
          </a:p>
          <a:p>
            <a:pPr marL="269875" lvl="0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Социально-психологическое сопровождение волонтерской деятельности.</a:t>
            </a:r>
          </a:p>
          <a:p>
            <a:pPr marL="269875" lvl="0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Вопросы аттестации педагогов-психологов, преподавателей </a:t>
            </a:r>
            <a:r>
              <a:rPr lang="ru-RU" sz="1300" dirty="0" smtClean="0"/>
              <a:t>психологии.</a:t>
            </a:r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Применение современных психолого-педагогических технологий в образовательном и воспитательном процессе</a:t>
            </a:r>
            <a:r>
              <a:rPr lang="ru-RU" sz="1300" dirty="0" smtClean="0"/>
              <a:t>.</a:t>
            </a:r>
            <a:endParaRPr lang="ru-RU" sz="1300" dirty="0"/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/>
              <a:t>Обучение студентов ПОО психологическим дисциплинам: современные тенденции и педагогические </a:t>
            </a:r>
            <a:r>
              <a:rPr lang="ru-RU" sz="1300" dirty="0" smtClean="0"/>
              <a:t>находки.</a:t>
            </a:r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 smtClean="0"/>
              <a:t>Профориентационная работа со школьниками, в том числе с психолого-педагогическими классами с целью популяризации профессии «педагог-психолог»</a:t>
            </a:r>
            <a:endParaRPr lang="ru-RU" sz="1300" dirty="0"/>
          </a:p>
          <a:p>
            <a:pPr marL="269875" indent="-269875">
              <a:spcBef>
                <a:spcPts val="0"/>
              </a:spcBef>
              <a:buFont typeface="Wingdings" panose="05000000000000000000" pitchFamily="2" charset="2"/>
              <a:buChar char="q"/>
              <a:tabLst>
                <a:tab pos="269875" algn="l"/>
              </a:tabLst>
            </a:pPr>
            <a:r>
              <a:rPr lang="ru-RU" sz="1300" dirty="0" smtClean="0"/>
              <a:t>Психологическое </a:t>
            </a:r>
            <a:r>
              <a:rPr lang="ru-RU" sz="1300" dirty="0"/>
              <a:t>сопровождение педагогов: профилактика эмоционального истощения и повышение стрессоустойчивости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11000" y="6488999"/>
            <a:ext cx="11880000" cy="27057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dirty="0" smtClean="0"/>
              <a:t>ИСПОЛЬЗУЕМ ИНТЕРАКТИВНЫЕ ФОРМЫ </a:t>
            </a:r>
            <a:r>
              <a:rPr lang="ru-RU" dirty="0" smtClean="0"/>
              <a:t>– игры, упражнения, тренинги, разборы ситуаций, мастер-классы с активным включением участников заседания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" y="1854000"/>
            <a:ext cx="4910787" cy="4410000"/>
          </a:xfrm>
          <a:prstGeom prst="rect">
            <a:avLst/>
          </a:prstGeom>
          <a:noFill/>
          <a:ln w="76200">
            <a:solidFill>
              <a:srgbClr val="E9671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oogle Shape;813;p39"/>
          <p:cNvGrpSpPr/>
          <p:nvPr/>
        </p:nvGrpSpPr>
        <p:grpSpPr>
          <a:xfrm>
            <a:off x="359134" y="366770"/>
            <a:ext cx="606866" cy="763336"/>
            <a:chOff x="6718575" y="2318625"/>
            <a:chExt cx="256950" cy="407375"/>
          </a:xfrm>
        </p:grpSpPr>
        <p:sp>
          <p:nvSpPr>
            <p:cNvPr id="20" name="Google Shape;814;p3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815;p3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816;p3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817;p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818;p3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819;p3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820;p3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821;p3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932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00" y="160339"/>
            <a:ext cx="10125000" cy="7936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n-lt"/>
              </a:rPr>
              <a:t>Программа заседания </a:t>
            </a: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Совета от </a:t>
            </a:r>
            <a:r>
              <a:rPr lang="ru-RU" sz="3200" b="1" dirty="0">
                <a:solidFill>
                  <a:schemeClr val="accent1"/>
                </a:solidFill>
                <a:latin typeface="+mn-lt"/>
              </a:rPr>
              <a:t>19.12.2025</a:t>
            </a:r>
          </a:p>
        </p:txBody>
      </p:sp>
      <p:sp>
        <p:nvSpPr>
          <p:cNvPr id="2" name="AutoShape 2" descr="https://i.oneme.ru/i?r=BTE2sh_eZW7g8kugOdIm2Notn7sourBo07AfXIx6V8enws0_Kr0MY4j1JeuC38BLLI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i.oneme.ru/i?r=BTE2sh_eZW7g8kugOdIm2Notn7sourBo07AfXIx6V8enws0_Kr0MY4j1JeuC38BLLI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https://i.oneme.ru/i?r=BTE2sh_eZW7g8kugOdIm2Notn7sourBo07AfXIx6V8enws0_Kr0MY4j1JeuC38BLLI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00697"/>
              </p:ext>
            </p:extLst>
          </p:nvPr>
        </p:nvGraphicFramePr>
        <p:xfrm>
          <a:off x="66000" y="864000"/>
          <a:ext cx="12015000" cy="5578448"/>
        </p:xfrm>
        <a:graphic>
          <a:graphicData uri="http://schemas.openxmlformats.org/drawingml/2006/table">
            <a:tbl>
              <a:tblPr firstRow="1" firstCol="1" bandRow="1"/>
              <a:tblGrid>
                <a:gridCol w="326758"/>
                <a:gridCol w="6108242"/>
                <a:gridCol w="5580000"/>
              </a:tblGrid>
              <a:tr h="202964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Тема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ФИО докладчика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042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Открытие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заседания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«Психолог в СПО: актуальные практики и инновационные подходы».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Особенности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работы Краевой секции психологов в 2026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году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Мария Николаевна Мусаева,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руководитель секции преподавателей учебной дисциплины «Психология»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3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Организация профилактической работы педагога-психолога профессиональной образовательной организации на основе результатов ППО 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Сингур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 Людмила Владимировна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, </a:t>
                      </a:r>
                      <a:r>
                        <a:rPr lang="ru-RU" sz="1200" i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руководитель структурного подразделения, ГБПОУ «Пермский колледж транспорта и сервиса»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Взаимодействие куратора и  педагога-психолога по профилактике суицидальных попыток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Пугачева Екатерина Игоревна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, </a:t>
                      </a:r>
                      <a:r>
                        <a:rPr lang="ru-RU" sz="1200" i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педагог-психолог, ГБПОУ «Пермский техникум промышленных и информационных технологий им. Б.Г. Изгагина»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4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Архитектура рабочего процесса педагога-психолога: от рекомендаций до конкретных решений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Зернина Алёна Геннадьевна,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педагог-психолог, заведующая воспитательным отделом, ГБПОУ "Пермский профессионально - педагогический колледж"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5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Методическая разработка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«Поговорим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нежности»,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работа с кризисными ситуациями в отношениях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для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коррекции психоэмоционального состояния обучающихся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</a:rPr>
                        <a:t>Мустакимова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 Александра Александровна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педагог-психолог, ГБПОУ Пермский машиностроительный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Calibri"/>
                        </a:rPr>
                        <a:t>колледж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815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Программа тренинга по повышению мотивации и позитивного эмоционального состояния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«Мы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вместе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!»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для обучающихся - участников Чемпионата по профессиональному мастерству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«Профессионалы»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</a:rPr>
                        <a:t>Коурова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 Яна Геннадьевна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педагог-психолог, ГБПОУ "Пермский машиностроительный колледж"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1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Мастер-класс «Проведения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тренинга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Экзамен без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стресса»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</a:rPr>
                        <a:t>Канюкова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 Марина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</a:rPr>
                        <a:t>Владиленовна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преподаватель, ГБПОУ "Пермский нефтяной колледж"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4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Обучение студентов ПОО психологическим дисциплинам: педагогические находки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</a:rPr>
                        <a:t>Тюмина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 Евгения Алексеевна,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педагог-психолог, ГБПОУ Пермский краевой колледж Оникс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4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Секреты успешного прохождения психологических дисциплин студентами: личный практический опыт преподавания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Зайцева Татьяна Александровна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педагог-психолог, ГБПОУ «Березниковский медицинский колледж»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8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Психологическое сопровождение педагогов: профилактика эмоционального истощения и повышение стрессоустойчивости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Ежова Лидия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</a:rPr>
                        <a:t>Хамитовна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, педагог-психолог, КГАПОУ  Пермский строительный </a:t>
                      </a:r>
                      <a:r>
                        <a:rPr lang="ru-RU" sz="1200" i="1" dirty="0" smtClean="0">
                          <a:effectLst/>
                          <a:latin typeface="Times New Roman"/>
                          <a:ea typeface="Calibri"/>
                        </a:rPr>
                        <a:t>колледж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08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Профилактика эмоционального выгорания преподавателей: «Стрессоустойчивость как искусство выживания» 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</a:rPr>
                        <a:t>Зябрева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 Вероника Сергеевна,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старший преподаватель, АНО 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</a:rPr>
                        <a:t>ВиПО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 «</a:t>
                      </a:r>
                      <a:r>
                        <a:rPr lang="ru-RU" sz="1200" i="1" dirty="0" err="1">
                          <a:effectLst/>
                          <a:latin typeface="Times New Roman"/>
                          <a:ea typeface="Calibri"/>
                        </a:rPr>
                        <a:t>Прикамский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 социальный институт»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08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12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Мастер-класс "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Нейрогимнастика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, как метод профилактики эмоционального выгорания"</a:t>
                      </a: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Оборина Наталья Николаевна, </a:t>
                      </a:r>
                      <a:r>
                        <a:rPr lang="ru-RU" sz="1200" i="1" dirty="0">
                          <a:effectLst/>
                          <a:latin typeface="Times New Roman"/>
                          <a:ea typeface="Calibri"/>
                        </a:rPr>
                        <a:t>педагог-психолог, Филиал ГБПОУ "Пермский агропромышленный техникум" в с. Бершеть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1392" marR="61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380999" y="1705088"/>
            <a:ext cx="328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460" y="195138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5574" y="6399000"/>
            <a:ext cx="11880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Приняли участие 79 человек (из них 29 человек онлайн) - преподаватели, педагоги-психологи, социальные педагоги, советники по воспитанию, заместители директоров из </a:t>
            </a:r>
            <a:r>
              <a:rPr lang="ru-RU" sz="1400" b="1" dirty="0" smtClean="0"/>
              <a:t>45 </a:t>
            </a:r>
            <a:r>
              <a:rPr lang="ru-RU" sz="1400" b="1" dirty="0"/>
              <a:t>ПОО </a:t>
            </a:r>
            <a:r>
              <a:rPr lang="ru-RU" sz="1400" b="1" dirty="0" smtClean="0"/>
              <a:t>ПК. Форма проведения-круглый стол, обсуждение актуальных вопросов.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462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975" y="430470"/>
            <a:ext cx="5743025" cy="10635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n-lt"/>
              </a:rPr>
              <a:t>Мероприятия для педагогов 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chemeClr val="accent1"/>
                </a:solidFill>
                <a:latin typeface="+mn-lt"/>
              </a:rPr>
              <a:t>2025г.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21000" y="1674000"/>
            <a:ext cx="5490000" cy="472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X</a:t>
            </a:r>
            <a:r>
              <a:rPr lang="ru-RU" sz="2600" dirty="0"/>
              <a:t> Краевой конкурс профессионального мастерства психологов ПОО Пермского края 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X</a:t>
            </a:r>
            <a:r>
              <a:rPr lang="ru-RU" sz="2600" dirty="0"/>
              <a:t> Краевой конкурс методических материалов учебной дисциплины «Психология» преподавателей ПОО Пермского края</a:t>
            </a:r>
          </a:p>
          <a:p>
            <a:pPr>
              <a:lnSpc>
                <a:spcPct val="110000"/>
              </a:lnSpc>
            </a:pPr>
            <a:r>
              <a:rPr lang="ru-RU" sz="2600" dirty="0"/>
              <a:t>XI</a:t>
            </a:r>
            <a:r>
              <a:rPr lang="en-US" sz="2600" dirty="0"/>
              <a:t>I</a:t>
            </a:r>
            <a:r>
              <a:rPr lang="ru-RU" sz="2600" dirty="0"/>
              <a:t> Краевая НПК «Психология: концепции, подходы, технологии» </a:t>
            </a:r>
          </a:p>
          <a:p>
            <a:pPr>
              <a:lnSpc>
                <a:spcPct val="110000"/>
              </a:lnSpc>
            </a:pPr>
            <a:r>
              <a:rPr lang="ru-RU" sz="2600" dirty="0"/>
              <a:t>Круглый стол «Стратегии эффективного обучения и воспитания. Как </a:t>
            </a:r>
            <a:r>
              <a:rPr lang="ru-RU" sz="2600" dirty="0" smtClean="0"/>
              <a:t>повысить </a:t>
            </a:r>
            <a:r>
              <a:rPr lang="ru-RU" sz="2600" dirty="0"/>
              <a:t>результаты обучающихся»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906000" y="3373552"/>
            <a:ext cx="5130000" cy="12753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Круглый стол </a:t>
            </a:r>
            <a:r>
              <a:rPr lang="ru-RU" sz="2400" dirty="0"/>
              <a:t>«Психолог в СПО: актуальные практики 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и инновационные </a:t>
            </a:r>
            <a:r>
              <a:rPr lang="ru-RU" sz="2400" dirty="0"/>
              <a:t>подходы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8" name="AutoShape 4" descr="https://i.oneme.ru/i?r=BTE2sh_eZW7g8kugOdIm2Notn7sourBo07AfXIx6V8enws0_Kr0MY4j1JeuC38BLLI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1880"/>
          <a:stretch/>
        </p:blipFill>
        <p:spPr bwMode="auto">
          <a:xfrm>
            <a:off x="307975" y="1674000"/>
            <a:ext cx="640474" cy="5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 b="5211"/>
          <a:stretch>
            <a:fillRect/>
          </a:stretch>
        </p:blipFill>
        <p:spPr bwMode="auto">
          <a:xfrm>
            <a:off x="6456000" y="365353"/>
            <a:ext cx="5489575" cy="2617293"/>
          </a:xfrm>
          <a:prstGeom prst="rect">
            <a:avLst/>
          </a:prstGeom>
          <a:noFill/>
          <a:ln w="76200">
            <a:solidFill>
              <a:srgbClr val="FF6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1880"/>
          <a:stretch/>
        </p:blipFill>
        <p:spPr bwMode="auto">
          <a:xfrm>
            <a:off x="307975" y="4059000"/>
            <a:ext cx="640474" cy="5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1880"/>
          <a:stretch/>
        </p:blipFill>
        <p:spPr bwMode="auto">
          <a:xfrm>
            <a:off x="307975" y="2799000"/>
            <a:ext cx="640474" cy="5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1880"/>
          <a:stretch/>
        </p:blipFill>
        <p:spPr bwMode="auto">
          <a:xfrm>
            <a:off x="261363" y="5159062"/>
            <a:ext cx="640474" cy="5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1880"/>
          <a:stretch/>
        </p:blipFill>
        <p:spPr bwMode="auto">
          <a:xfrm>
            <a:off x="6186000" y="4648875"/>
            <a:ext cx="640474" cy="5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5" r="11880"/>
          <a:stretch/>
        </p:blipFill>
        <p:spPr bwMode="auto">
          <a:xfrm>
            <a:off x="6186000" y="3493892"/>
            <a:ext cx="640474" cy="5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6000" y="4648875"/>
            <a:ext cx="4500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Круглый </a:t>
            </a:r>
            <a:r>
              <a:rPr lang="ru-RU" sz="2400" dirty="0" smtClean="0"/>
              <a:t>стол</a:t>
            </a:r>
            <a:r>
              <a:rPr lang="ru-RU" sz="2400" dirty="0"/>
              <a:t> </a:t>
            </a:r>
            <a:r>
              <a:rPr lang="ru-RU" sz="2400" dirty="0" smtClean="0"/>
              <a:t>«</a:t>
            </a:r>
            <a:r>
              <a:rPr lang="ru-RU" sz="2400" dirty="0"/>
              <a:t>Психолого-педагогическое сопровождение участников образовательного процесса»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6" y="627322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Кол-во </a:t>
            </a:r>
            <a:r>
              <a:rPr lang="ru-RU" b="1" dirty="0"/>
              <a:t>разработанных и представленных на обсуждение материалов-89 </a:t>
            </a:r>
            <a:r>
              <a:rPr lang="ru-RU" sz="1400" dirty="0"/>
              <a:t>(представление опыта на заседаниях, статьи, программы, методические материалы, «банки электронных ресурсов», мастер-классы, тренинги и т.д</a:t>
            </a:r>
            <a:r>
              <a:rPr lang="ru-RU" sz="1400" dirty="0" smtClean="0"/>
              <a:t>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55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212" y="160338"/>
            <a:ext cx="5743025" cy="10635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n-lt"/>
              </a:rPr>
              <a:t>Мероприятия </a:t>
            </a: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для обучающихся в </a:t>
            </a:r>
            <a:r>
              <a:rPr lang="ru-RU" sz="3200" b="1" dirty="0">
                <a:solidFill>
                  <a:schemeClr val="accent1"/>
                </a:solidFill>
                <a:latin typeface="+mn-lt"/>
              </a:rPr>
              <a:t>2025г.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21000" y="1674000"/>
            <a:ext cx="5490000" cy="4725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2600" dirty="0" smtClean="0"/>
              <a:t>XI</a:t>
            </a:r>
            <a:r>
              <a:rPr lang="en-US" sz="2600" dirty="0"/>
              <a:t>I</a:t>
            </a:r>
            <a:r>
              <a:rPr lang="ru-RU" sz="2600" dirty="0"/>
              <a:t> Краевая НПК «Психология: концепции, подходы, технологии</a:t>
            </a:r>
            <a:r>
              <a:rPr lang="ru-RU" sz="2600" dirty="0" smtClean="0"/>
              <a:t>»</a:t>
            </a:r>
          </a:p>
          <a:p>
            <a:pPr>
              <a:lnSpc>
                <a:spcPct val="110000"/>
              </a:lnSpc>
            </a:pPr>
            <a:endParaRPr lang="ru-RU" sz="2600" dirty="0" smtClean="0"/>
          </a:p>
          <a:p>
            <a:pPr>
              <a:lnSpc>
                <a:spcPct val="110000"/>
              </a:lnSpc>
            </a:pPr>
            <a:r>
              <a:rPr lang="en-US" sz="2600" dirty="0" smtClean="0"/>
              <a:t>IX</a:t>
            </a:r>
            <a:r>
              <a:rPr lang="ru-RU" sz="2600" dirty="0" smtClean="0"/>
              <a:t> </a:t>
            </a:r>
            <a:r>
              <a:rPr lang="ru-RU" sz="2600" dirty="0"/>
              <a:t>Краевая олимпиада по психологии для обучающихся профессиональных образовательных организаций Пермского </a:t>
            </a:r>
            <a:r>
              <a:rPr lang="ru-RU" sz="2600" dirty="0" smtClean="0"/>
              <a:t>края</a:t>
            </a:r>
          </a:p>
          <a:p>
            <a:pPr>
              <a:lnSpc>
                <a:spcPct val="110000"/>
              </a:lnSpc>
            </a:pPr>
            <a:endParaRPr lang="ru-RU" sz="2600" dirty="0" smtClean="0"/>
          </a:p>
          <a:p>
            <a:pPr>
              <a:lnSpc>
                <a:spcPct val="110000"/>
              </a:lnSpc>
            </a:pPr>
            <a:r>
              <a:rPr lang="ru-RU" sz="2600" dirty="0" smtClean="0"/>
              <a:t>Краевой конкурс эссе по </a:t>
            </a:r>
            <a:r>
              <a:rPr lang="ru-RU" sz="2600" dirty="0"/>
              <a:t>психологии </a:t>
            </a:r>
            <a:r>
              <a:rPr lang="ru-RU" sz="2600" dirty="0" smtClean="0"/>
              <a:t>«Как быть жизнестойким?»</a:t>
            </a:r>
            <a:endParaRPr lang="ru-RU" sz="2600" dirty="0"/>
          </a:p>
          <a:p>
            <a:pPr>
              <a:lnSpc>
                <a:spcPct val="110000"/>
              </a:lnSpc>
            </a:pPr>
            <a:endParaRPr lang="ru-RU" sz="2600" dirty="0"/>
          </a:p>
        </p:txBody>
      </p:sp>
      <p:sp>
        <p:nvSpPr>
          <p:cNvPr id="8" name="AutoShape 4" descr="https://i.oneme.ru/i?r=BTE2sh_eZW7g8kugOdIm2Notn7sourBo07AfXIx6V8enws0_Kr0MY4j1JeuC38BLLI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5" descr="C:\Users\User\Desktop\Бансай\СЕКЦИЯ дома\конкурс на сайт\IMG_73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5695" r="7187" b="13121"/>
          <a:stretch/>
        </p:blipFill>
        <p:spPr bwMode="auto">
          <a:xfrm>
            <a:off x="6411000" y="184125"/>
            <a:ext cx="5206088" cy="3019875"/>
          </a:xfrm>
          <a:prstGeom prst="rect">
            <a:avLst/>
          </a:prstGeom>
          <a:noFill/>
          <a:ln w="76200">
            <a:solidFill>
              <a:srgbClr val="E967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oogle Shape;674;p39"/>
          <p:cNvGrpSpPr/>
          <p:nvPr/>
        </p:nvGrpSpPr>
        <p:grpSpPr>
          <a:xfrm>
            <a:off x="212347" y="1878937"/>
            <a:ext cx="550159" cy="572657"/>
            <a:chOff x="576250" y="4319400"/>
            <a:chExt cx="442075" cy="442050"/>
          </a:xfrm>
        </p:grpSpPr>
        <p:sp>
          <p:nvSpPr>
            <p:cNvPr id="21" name="Google Shape;67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7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7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7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674;p39"/>
          <p:cNvGrpSpPr/>
          <p:nvPr/>
        </p:nvGrpSpPr>
        <p:grpSpPr>
          <a:xfrm>
            <a:off x="236583" y="5464686"/>
            <a:ext cx="550159" cy="572657"/>
            <a:chOff x="576250" y="4319400"/>
            <a:chExt cx="442075" cy="442050"/>
          </a:xfrm>
        </p:grpSpPr>
        <p:sp>
          <p:nvSpPr>
            <p:cNvPr id="26" name="Google Shape;67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7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7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74;p39"/>
          <p:cNvGrpSpPr/>
          <p:nvPr/>
        </p:nvGrpSpPr>
        <p:grpSpPr>
          <a:xfrm>
            <a:off x="282069" y="3204000"/>
            <a:ext cx="550159" cy="572657"/>
            <a:chOff x="576250" y="4319400"/>
            <a:chExt cx="442075" cy="442050"/>
          </a:xfrm>
        </p:grpSpPr>
        <p:sp>
          <p:nvSpPr>
            <p:cNvPr id="31" name="Google Shape;67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5606"/>
          <a:stretch>
            <a:fillRect/>
          </a:stretch>
        </p:blipFill>
        <p:spPr>
          <a:xfrm>
            <a:off x="6411000" y="3429000"/>
            <a:ext cx="5260437" cy="2745000"/>
          </a:xfrm>
          <a:prstGeom prst="rect">
            <a:avLst/>
          </a:prstGeom>
          <a:noFill/>
          <a:ln w="76200">
            <a:solidFill>
              <a:srgbClr val="E96717"/>
            </a:solidFill>
          </a:ln>
        </p:spPr>
      </p:pic>
    </p:spTree>
    <p:extLst>
      <p:ext uri="{BB962C8B-B14F-4D97-AF65-F5344CB8AC3E}">
        <p14:creationId xmlns:p14="http://schemas.microsoft.com/office/powerpoint/2010/main" val="15867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212" y="160338"/>
            <a:ext cx="10922788" cy="106352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Мероприятия для школьников психолого-педагогических </a:t>
            </a:r>
            <a:br>
              <a:rPr lang="ru-RU" sz="32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классов школ </a:t>
            </a:r>
            <a:r>
              <a:rPr lang="ru-RU" sz="3200" b="1" dirty="0">
                <a:solidFill>
                  <a:schemeClr val="accent1"/>
                </a:solidFill>
                <a:latin typeface="+mn-lt"/>
              </a:rPr>
              <a:t>Пермского</a:t>
            </a: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 края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21000" y="1674000"/>
            <a:ext cx="5490000" cy="472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sz="2600" dirty="0" smtClean="0"/>
          </a:p>
          <a:p>
            <a:pPr>
              <a:lnSpc>
                <a:spcPct val="110000"/>
              </a:lnSpc>
            </a:pPr>
            <a:endParaRPr lang="ru-RU" sz="2600" dirty="0" smtClean="0"/>
          </a:p>
          <a:p>
            <a:pPr>
              <a:lnSpc>
                <a:spcPct val="110000"/>
              </a:lnSpc>
            </a:pPr>
            <a:endParaRPr lang="ru-RU" sz="2600" dirty="0" smtClean="0"/>
          </a:p>
          <a:p>
            <a:pPr>
              <a:lnSpc>
                <a:spcPct val="110000"/>
              </a:lnSpc>
            </a:pPr>
            <a:endParaRPr lang="ru-RU" sz="2600" dirty="0" smtClean="0"/>
          </a:p>
          <a:p>
            <a:pPr>
              <a:lnSpc>
                <a:spcPct val="110000"/>
              </a:lnSpc>
            </a:pPr>
            <a:endParaRPr lang="ru-RU" sz="2600" dirty="0" smtClean="0"/>
          </a:p>
          <a:p>
            <a:pPr>
              <a:lnSpc>
                <a:spcPct val="110000"/>
              </a:lnSpc>
            </a:pPr>
            <a:endParaRPr lang="ru-RU" sz="2600" dirty="0"/>
          </a:p>
        </p:txBody>
      </p:sp>
      <p:sp>
        <p:nvSpPr>
          <p:cNvPr id="8" name="AutoShape 4" descr="https://i.oneme.ru/i?r=BTE2sh_eZW7g8kugOdIm2Notn7sourBo07AfXIx6V8enws0_Kr0MY4j1JeuC38BLLI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Google Shape;674;p39"/>
          <p:cNvGrpSpPr/>
          <p:nvPr/>
        </p:nvGrpSpPr>
        <p:grpSpPr>
          <a:xfrm>
            <a:off x="173135" y="5244759"/>
            <a:ext cx="550159" cy="572657"/>
            <a:chOff x="576250" y="4319400"/>
            <a:chExt cx="442075" cy="442050"/>
          </a:xfrm>
        </p:grpSpPr>
        <p:sp>
          <p:nvSpPr>
            <p:cNvPr id="26" name="Google Shape;675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76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77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8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6000" y="1961631"/>
            <a:ext cx="47925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Разработка и </a:t>
            </a:r>
            <a:r>
              <a:rPr lang="ru-RU" sz="2400" dirty="0"/>
              <a:t>реализация </a:t>
            </a:r>
            <a:r>
              <a:rPr lang="ru-RU" sz="2400" dirty="0" smtClean="0"/>
              <a:t>педагогами –психологами ПОО ПК </a:t>
            </a:r>
          </a:p>
          <a:p>
            <a:r>
              <a:rPr lang="ru-RU" sz="2400" dirty="0" smtClean="0"/>
              <a:t>ПРОГРАММЫ </a:t>
            </a:r>
            <a:r>
              <a:rPr lang="ru-RU" sz="2400" dirty="0"/>
              <a:t>ДЛЯ УЧАСТНИКОВ ПСИХОЛОГО-ПЕДАГОГИЧЕСКИХ </a:t>
            </a:r>
            <a:r>
              <a:rPr lang="ru-RU" sz="2400" dirty="0" smtClean="0"/>
              <a:t> ОЛИМПИАД И </a:t>
            </a:r>
            <a:r>
              <a:rPr lang="ru-RU" sz="2400" dirty="0"/>
              <a:t>КОНКУРСОВ «СЛЕДУЙ ЗА СВОЕЙ ПОБЕДОЙ</a:t>
            </a:r>
            <a:r>
              <a:rPr lang="ru-RU" sz="2400" dirty="0" smtClean="0"/>
              <a:t>!» </a:t>
            </a:r>
          </a:p>
          <a:p>
            <a:r>
              <a:rPr lang="ru-RU" sz="2000" dirty="0" smtClean="0"/>
              <a:t>по </a:t>
            </a:r>
            <a:r>
              <a:rPr lang="ru-RU" sz="2000" dirty="0"/>
              <a:t>согласованию с Экспертным советом ГБОУ «Академия первых» </a:t>
            </a:r>
          </a:p>
          <a:p>
            <a:r>
              <a:rPr lang="ru-RU" dirty="0"/>
              <a:t>(21–27 сентября </a:t>
            </a:r>
            <a:r>
              <a:rPr lang="ru-RU" dirty="0" smtClean="0"/>
              <a:t>2025г.)</a:t>
            </a:r>
            <a:endParaRPr lang="ru-RU" dirty="0"/>
          </a:p>
        </p:txBody>
      </p:sp>
      <p:grpSp>
        <p:nvGrpSpPr>
          <p:cNvPr id="35" name="Google Shape;448;p39"/>
          <p:cNvGrpSpPr/>
          <p:nvPr/>
        </p:nvGrpSpPr>
        <p:grpSpPr>
          <a:xfrm>
            <a:off x="182967" y="1979085"/>
            <a:ext cx="524295" cy="627293"/>
            <a:chOff x="590250" y="244200"/>
            <a:chExt cx="407975" cy="532175"/>
          </a:xfrm>
        </p:grpSpPr>
        <p:sp>
          <p:nvSpPr>
            <p:cNvPr id="36" name="Google Shape;449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0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1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2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3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5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6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7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8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9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60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61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2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5999" y="5163648"/>
            <a:ext cx="1080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Участие педагогов –психологов СПО в качестве экспертов регионального этапа Российской психолого-педагогической олимпиаде школьников им. К.Д. Ушинского в 2025/26 учебном </a:t>
            </a:r>
            <a:r>
              <a:rPr lang="ru-RU" sz="2400" dirty="0" smtClean="0"/>
              <a:t>году </a:t>
            </a:r>
            <a:r>
              <a:rPr lang="ru-RU" dirty="0" smtClean="0"/>
              <a:t>(</a:t>
            </a:r>
            <a:r>
              <a:rPr lang="ru-RU" dirty="0"/>
              <a:t>ГБОУ «Академия первых</a:t>
            </a:r>
            <a:r>
              <a:rPr lang="ru-RU" dirty="0" smtClean="0"/>
              <a:t>», Пермь</a:t>
            </a:r>
            <a:r>
              <a:rPr lang="ru-RU" dirty="0"/>
              <a:t>, 04.12.2025)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10597" b="15639"/>
          <a:stretch/>
        </p:blipFill>
        <p:spPr>
          <a:xfrm>
            <a:off x="5781000" y="1629000"/>
            <a:ext cx="6016686" cy="2700000"/>
          </a:xfrm>
          <a:prstGeom prst="rect">
            <a:avLst/>
          </a:prstGeom>
          <a:noFill/>
          <a:ln w="76200">
            <a:solidFill>
              <a:srgbClr val="E96717"/>
            </a:solidFill>
          </a:ln>
        </p:spPr>
      </p:pic>
    </p:spTree>
    <p:extLst>
      <p:ext uri="{BB962C8B-B14F-4D97-AF65-F5344CB8AC3E}">
        <p14:creationId xmlns:p14="http://schemas.microsoft.com/office/powerpoint/2010/main" val="35504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8212" y="160338"/>
            <a:ext cx="11280287" cy="106352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          Мероприятия для родителей обучающихся</a:t>
            </a:r>
            <a:br>
              <a:rPr lang="ru-RU" sz="32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+mn-lt"/>
              </a:rPr>
              <a:t>          с особыми образовательными потребностями</a:t>
            </a:r>
            <a:endParaRPr lang="ru-R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50" y="1854000"/>
            <a:ext cx="6291550" cy="4544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b="1" dirty="0"/>
              <a:t>РОДИТЕЛЬСКАЯ ГОСТИНАЯ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b="1" dirty="0"/>
              <a:t>«Выбор профессии: вызовы </a:t>
            </a:r>
            <a:endParaRPr lang="ru-RU" sz="26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b="1" dirty="0" smtClean="0"/>
              <a:t>и </a:t>
            </a:r>
            <a:r>
              <a:rPr lang="ru-RU" sz="2600" b="1" dirty="0"/>
              <a:t>тенденции»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6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b="1" dirty="0" smtClean="0"/>
              <a:t>Психологическое сопровождение обучающихся с </a:t>
            </a:r>
            <a:r>
              <a:rPr lang="ru-RU" sz="2600" b="1" dirty="0"/>
              <a:t>особыми </a:t>
            </a:r>
            <a:endParaRPr lang="ru-RU" sz="26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b="1" dirty="0" smtClean="0"/>
              <a:t>образовательными потребностями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b="1" dirty="0" smtClean="0"/>
              <a:t>в </a:t>
            </a:r>
            <a:r>
              <a:rPr lang="ru-RU" sz="2600" b="1" dirty="0"/>
              <a:t>профессиональных образовательных </a:t>
            </a:r>
            <a:r>
              <a:rPr lang="ru-RU" sz="2600" b="1" dirty="0" smtClean="0"/>
              <a:t>организациях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/>
              <a:t>28 </a:t>
            </a:r>
            <a:r>
              <a:rPr lang="ru-RU" sz="2400" dirty="0"/>
              <a:t>ноября 2025 года на базе КГАУ ДПО «Центр опережающей профессиональной подготовки Пермского края</a:t>
            </a:r>
            <a:r>
              <a:rPr lang="ru-RU" sz="2400" dirty="0" smtClean="0"/>
              <a:t>» для родителей школьников</a:t>
            </a:r>
            <a:endParaRPr lang="ru-RU" sz="2600" b="1" dirty="0"/>
          </a:p>
        </p:txBody>
      </p:sp>
      <p:sp>
        <p:nvSpPr>
          <p:cNvPr id="8" name="AutoShape 4" descr="https://i.oneme.ru/i?r=BTE2sh_eZW7g8kugOdIm2Notn7sourBo07AfXIx6V8enws0_Kr0MY4j1JeuC38BLLI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User\Desktop\В работе для 12.02.2026\-ouglF-9eSzmpnDqCoiSVv9ZwfxoCM7tjwckMyMLM_F4Jlq-MkEA9Dy_meFWaTXEsDhIlHm5mplk-8nR0jSP_OB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6"/>
          <a:stretch/>
        </p:blipFill>
        <p:spPr bwMode="auto">
          <a:xfrm>
            <a:off x="6186000" y="1989000"/>
            <a:ext cx="5670000" cy="3060000"/>
          </a:xfrm>
          <a:prstGeom prst="rect">
            <a:avLst/>
          </a:prstGeom>
          <a:noFill/>
          <a:ln w="76200">
            <a:solidFill>
              <a:srgbClr val="E967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oogle Shape;591;p39"/>
          <p:cNvGrpSpPr/>
          <p:nvPr/>
        </p:nvGrpSpPr>
        <p:grpSpPr>
          <a:xfrm>
            <a:off x="434450" y="414000"/>
            <a:ext cx="666550" cy="692807"/>
            <a:chOff x="5972700" y="2330200"/>
            <a:chExt cx="411625" cy="387275"/>
          </a:xfrm>
        </p:grpSpPr>
        <p:sp>
          <p:nvSpPr>
            <p:cNvPr id="36" name="Google Shape;592;p3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3;p3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70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Участники </a:t>
            </a:r>
            <a:r>
              <a:rPr lang="ru-RU" b="1" dirty="0"/>
              <a:t>мероприятий отмечают: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371000" y="2117288"/>
            <a:ext cx="2655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043179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276437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8527800" y="2113932"/>
            <a:ext cx="25182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371000" y="2868974"/>
            <a:ext cx="2672179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40260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260556" y="2859546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8527800" y="2885643"/>
            <a:ext cx="25182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380822" y="5690293"/>
            <a:ext cx="2632551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4031157" y="5672288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280694" y="5672288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8532056" y="5690292"/>
            <a:ext cx="2513943" cy="16535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1000" y="3078418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6743" y="3078418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749CFAA-B388-4CB3-BC51-1F2B35E862E1}"/>
              </a:ext>
            </a:extLst>
          </p:cNvPr>
          <p:cNvSpPr txBox="1"/>
          <p:nvPr/>
        </p:nvSpPr>
        <p:spPr>
          <a:xfrm>
            <a:off x="2329421" y="2090105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32D61C-A194-4BC2-A150-02064C6F20A5}"/>
              </a:ext>
            </a:extLst>
          </p:cNvPr>
          <p:cNvSpPr txBox="1"/>
          <p:nvPr/>
        </p:nvSpPr>
        <p:spPr>
          <a:xfrm>
            <a:off x="4836884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F0990C-D25B-4140-9E41-E49497C4AD81}"/>
              </a:ext>
            </a:extLst>
          </p:cNvPr>
          <p:cNvSpPr txBox="1"/>
          <p:nvPr/>
        </p:nvSpPr>
        <p:spPr>
          <a:xfrm>
            <a:off x="7028026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8F0C4A-3260-4B73-A180-E252635468AC}"/>
              </a:ext>
            </a:extLst>
          </p:cNvPr>
          <p:cNvSpPr txBox="1"/>
          <p:nvPr/>
        </p:nvSpPr>
        <p:spPr>
          <a:xfrm>
            <a:off x="9264301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9E907B-B846-4614-813A-FCA231AA11B1}"/>
              </a:ext>
            </a:extLst>
          </p:cNvPr>
          <p:cNvSpPr txBox="1"/>
          <p:nvPr/>
        </p:nvSpPr>
        <p:spPr>
          <a:xfrm>
            <a:off x="1380822" y="3643664"/>
            <a:ext cx="26325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1400" dirty="0"/>
              <a:t>З</a:t>
            </a:r>
            <a:r>
              <a:rPr lang="ru-RU" sz="1400" dirty="0" smtClean="0"/>
              <a:t>начимость </a:t>
            </a:r>
            <a:r>
              <a:rPr lang="ru-RU" sz="1400" dirty="0"/>
              <a:t>проведения краевых мероприятий </a:t>
            </a:r>
            <a:endParaRPr lang="ru-RU" sz="1400" dirty="0" smtClean="0"/>
          </a:p>
          <a:p>
            <a:pPr lvl="0">
              <a:spcBef>
                <a:spcPts val="0"/>
              </a:spcBef>
            </a:pPr>
            <a:r>
              <a:rPr lang="ru-RU" sz="1400" dirty="0" smtClean="0"/>
              <a:t>для </a:t>
            </a:r>
            <a:r>
              <a:rPr lang="ru-RU" sz="1400" dirty="0"/>
              <a:t>выявления </a:t>
            </a:r>
            <a:endParaRPr lang="ru-RU" sz="1400" dirty="0" smtClean="0"/>
          </a:p>
          <a:p>
            <a:pPr lvl="0">
              <a:spcBef>
                <a:spcPts val="0"/>
              </a:spcBef>
            </a:pPr>
            <a:r>
              <a:rPr lang="ru-RU" sz="1400" dirty="0" smtClean="0"/>
              <a:t>и </a:t>
            </a:r>
            <a:r>
              <a:rPr lang="ru-RU" sz="1400" dirty="0"/>
              <a:t>распространения </a:t>
            </a:r>
            <a:r>
              <a:rPr lang="ru-RU" sz="1400" dirty="0" smtClean="0"/>
              <a:t>лучших психолого-педагогических </a:t>
            </a:r>
            <a:r>
              <a:rPr lang="ru-RU" sz="1400" dirty="0"/>
              <a:t>инициатив, </a:t>
            </a:r>
            <a:r>
              <a:rPr lang="ru-RU" sz="1400" dirty="0" smtClean="0"/>
              <a:t>опыт </a:t>
            </a:r>
            <a:r>
              <a:rPr lang="ru-RU" sz="1400" dirty="0"/>
              <a:t>деятельности по сопровождению приоритетных направлений развития современного </a:t>
            </a:r>
            <a:r>
              <a:rPr lang="ru-RU" sz="1400" dirty="0" smtClean="0"/>
              <a:t>образования</a:t>
            </a:r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B36EF42-1ACF-4C74-A060-5A5AD9BEFE7F}"/>
              </a:ext>
            </a:extLst>
          </p:cNvPr>
          <p:cNvSpPr txBox="1"/>
          <p:nvPr/>
        </p:nvSpPr>
        <p:spPr>
          <a:xfrm>
            <a:off x="4206000" y="3663517"/>
            <a:ext cx="1939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/>
              <a:t>Благоприятные </a:t>
            </a:r>
            <a:r>
              <a:rPr lang="ru-RU" sz="1400" dirty="0"/>
              <a:t>условия для обобщения опыта </a:t>
            </a:r>
            <a:r>
              <a:rPr lang="ru-RU" sz="1400" dirty="0" smtClean="0"/>
              <a:t>педагогов-психологов</a:t>
            </a:r>
            <a:r>
              <a:rPr lang="ru-RU" sz="1400" dirty="0"/>
              <a:t>, преподавателей </a:t>
            </a:r>
          </a:p>
          <a:p>
            <a:pPr lvl="0">
              <a:spcBef>
                <a:spcPts val="0"/>
              </a:spcBef>
            </a:pPr>
            <a:r>
              <a:rPr lang="ru-RU" sz="1400" dirty="0"/>
              <a:t>по сопровождению реализации требований </a:t>
            </a:r>
            <a:r>
              <a:rPr lang="ru-RU" sz="1400" dirty="0" smtClean="0"/>
              <a:t>ФГОС</a:t>
            </a:r>
            <a:endParaRPr lang="ru-RU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B9FB7B9-4FBE-41A7-AFEC-1A1A055B6290}"/>
              </a:ext>
            </a:extLst>
          </p:cNvPr>
          <p:cNvSpPr txBox="1"/>
          <p:nvPr/>
        </p:nvSpPr>
        <p:spPr>
          <a:xfrm>
            <a:off x="6525849" y="3705219"/>
            <a:ext cx="1939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1400" dirty="0" smtClean="0"/>
              <a:t>Возможность </a:t>
            </a:r>
            <a:r>
              <a:rPr lang="ru-RU" sz="1400" dirty="0"/>
              <a:t>привлечения активных обучающихся к решению проблем в области профессионального и личностного развития и </a:t>
            </a:r>
            <a:r>
              <a:rPr lang="ru-RU" sz="1400" dirty="0" smtClean="0"/>
              <a:t>саморазвития</a:t>
            </a:r>
            <a:endParaRPr lang="ru-RU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6236BC3-A28B-4F34-918D-52E2EC71AEA0}"/>
              </a:ext>
            </a:extLst>
          </p:cNvPr>
          <p:cNvSpPr txBox="1"/>
          <p:nvPr/>
        </p:nvSpPr>
        <p:spPr>
          <a:xfrm>
            <a:off x="8687428" y="3785867"/>
            <a:ext cx="1939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/>
              <a:t>Высокий </a:t>
            </a:r>
            <a:r>
              <a:rPr lang="ru-RU" sz="1400" dirty="0"/>
              <a:t>уровень организации </a:t>
            </a:r>
            <a:endParaRPr lang="ru-RU" sz="1400" dirty="0" smtClean="0"/>
          </a:p>
          <a:p>
            <a:pPr lvl="0" algn="ctr"/>
            <a:r>
              <a:rPr lang="ru-RU" sz="1400" dirty="0" smtClean="0"/>
              <a:t>и </a:t>
            </a:r>
            <a:r>
              <a:rPr lang="ru-RU" sz="1400" dirty="0"/>
              <a:t>проведения </a:t>
            </a:r>
            <a:r>
              <a:rPr lang="ru-RU" sz="1400" dirty="0" smtClean="0"/>
              <a:t>мероприятий</a:t>
            </a:r>
            <a:endParaRPr lang="ru-RU" sz="1400" dirty="0"/>
          </a:p>
          <a:p>
            <a:pPr algn="ctr"/>
            <a:endParaRPr lang="en-US" sz="1400" dirty="0"/>
          </a:p>
        </p:txBody>
      </p:sp>
      <p:grpSp>
        <p:nvGrpSpPr>
          <p:cNvPr id="32" name="Google Shape;591;p39"/>
          <p:cNvGrpSpPr/>
          <p:nvPr/>
        </p:nvGrpSpPr>
        <p:grpSpPr>
          <a:xfrm>
            <a:off x="567472" y="409210"/>
            <a:ext cx="713528" cy="692807"/>
            <a:chOff x="5972700" y="2330200"/>
            <a:chExt cx="411625" cy="387275"/>
          </a:xfrm>
        </p:grpSpPr>
        <p:sp>
          <p:nvSpPr>
            <p:cNvPr id="33" name="Google Shape;592;p3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3;p3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91;p39"/>
          <p:cNvGrpSpPr/>
          <p:nvPr/>
        </p:nvGrpSpPr>
        <p:grpSpPr>
          <a:xfrm>
            <a:off x="9416002" y="3078418"/>
            <a:ext cx="503304" cy="467807"/>
            <a:chOff x="5972700" y="2330200"/>
            <a:chExt cx="411625" cy="387275"/>
          </a:xfrm>
        </p:grpSpPr>
        <p:sp>
          <p:nvSpPr>
            <p:cNvPr id="36" name="Google Shape;592;p3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3;p3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28575" cap="rnd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813;p39"/>
          <p:cNvGrpSpPr/>
          <p:nvPr/>
        </p:nvGrpSpPr>
        <p:grpSpPr>
          <a:xfrm>
            <a:off x="7069791" y="3078418"/>
            <a:ext cx="425686" cy="611544"/>
            <a:chOff x="6718575" y="2318625"/>
            <a:chExt cx="256950" cy="407375"/>
          </a:xfrm>
        </p:grpSpPr>
        <p:sp>
          <p:nvSpPr>
            <p:cNvPr id="42" name="Google Shape;814;p3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5;p3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6;p3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7;p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8;p3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9;p3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20;p3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1;p3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E967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2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E87026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1495</Words>
  <Application>Microsoft Office PowerPoint</Application>
  <PresentationFormat>Произвольный</PresentationFormat>
  <Paragraphs>190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СОВЕТ ПЕДАГОГОВ-ПСИХОЛОГОВ, ПРЕПОДАВАТЕЛЕЙ ПСИХОЛОГИИ  – достижения, трудности  и перспективы развития</vt:lpstr>
      <vt:lpstr>ЦЕЛЬ И ЗАДАЧИ РАБОТЫ   СОВЕТА ПЕДАГОГОВ-ПСИХОЛОГОВ </vt:lpstr>
      <vt:lpstr>Заседания в 2025 году были посвящены решению следующих вопросов: </vt:lpstr>
      <vt:lpstr>Программа заседания Совета от 19.12.2025</vt:lpstr>
      <vt:lpstr>Мероприятия для педагогов  в 2025г.</vt:lpstr>
      <vt:lpstr>Мероприятия  для обучающихся в 2025г.</vt:lpstr>
      <vt:lpstr> Мероприятия для школьников психолого-педагогических  классов школ Пермского края</vt:lpstr>
      <vt:lpstr>           Мероприятия для родителей обучающихся           с особыми образовательными потребностями</vt:lpstr>
      <vt:lpstr>     Участники мероприятий отмечают: </vt:lpstr>
      <vt:lpstr>Следует отметить активность, профессиональный подход  и результативность работы следующих педагогов: </vt:lpstr>
      <vt:lpstr>  Трудности, проблемы, вызовы</vt:lpstr>
      <vt:lpstr>  Трудности, проблемы, вызовы</vt:lpstr>
      <vt:lpstr>  Трудности, проблемы, вызовы</vt:lpstr>
      <vt:lpstr>  Трудности, проблемы, вызовы</vt:lpstr>
      <vt:lpstr>Перспективы развития Совета педагогов-психологов</vt:lpstr>
      <vt:lpstr>Презентация PowerPoint</vt:lpstr>
      <vt:lpstr>Используемые в работе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77</cp:revision>
  <cp:lastPrinted>2026-02-11T16:38:13Z</cp:lastPrinted>
  <dcterms:created xsi:type="dcterms:W3CDTF">2020-07-24T16:52:01Z</dcterms:created>
  <dcterms:modified xsi:type="dcterms:W3CDTF">2026-02-11T16:39:19Z</dcterms:modified>
</cp:coreProperties>
</file>