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69" r:id="rId2"/>
    <p:sldId id="260" r:id="rId3"/>
    <p:sldId id="262" r:id="rId4"/>
    <p:sldId id="264" r:id="rId5"/>
    <p:sldId id="271" r:id="rId6"/>
    <p:sldId id="272" r:id="rId7"/>
    <p:sldId id="273" r:id="rId8"/>
    <p:sldId id="266" r:id="rId9"/>
    <p:sldId id="267" r:id="rId10"/>
    <p:sldId id="26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orgia" panose="02040502050405020303" pitchFamily="18" charset="0"/>
      <p:regular r:id="rId17"/>
      <p:bold r:id="rId18"/>
      <p:italic r:id="rId19"/>
      <p:boldItalic r:id="rId20"/>
    </p:embeddedFont>
    <p:embeddedFont>
      <p:font typeface="Montserrat ExtraBold" panose="020B0604020202020204" charset="0"/>
      <p:bold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gOv0fFAki8hlD9pUixs99LHH4c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CFD"/>
    <a:srgbClr val="1D4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F52C2-D2EF-48D4-A12F-346A4CE47C5F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0E97C9E-C665-4077-B14B-EC8292D4C85C}">
      <dgm:prSet phldrT="[Текст]" custT="1"/>
      <dgm:spPr>
        <a:solidFill>
          <a:srgbClr val="B5ECFD"/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Georgia" panose="02040502050405020303" pitchFamily="18" charset="0"/>
            </a:rPr>
            <a:t>Профессиональные пробы</a:t>
          </a:r>
          <a:endParaRPr lang="ru-RU" sz="16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8A51FCBA-CC78-4D50-A019-4E81D8208E2F}" type="parTrans" cxnId="{44038806-7C01-41DC-8312-25079AEA2ACB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F2DF262-4E7C-48DF-BDDD-3BCB82C8266E}" type="sibTrans" cxnId="{44038806-7C01-41DC-8312-25079AEA2ACB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A6C322E6-1861-48A2-9187-D20834F8F1BF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Georgia" panose="02040502050405020303" pitchFamily="18" charset="0"/>
            </a:rPr>
            <a:t>Мастер-классы</a:t>
          </a:r>
          <a:endParaRPr lang="ru-RU" sz="18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2E871E75-4D4E-42E8-BF6E-E8AF34465DAE}" type="parTrans" cxnId="{D3CA4A7D-33C9-4DE6-A34C-5C54642E9FC7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F03FB990-6F39-4033-A3A2-11CBAC8C52B0}" type="sibTrans" cxnId="{D3CA4A7D-33C9-4DE6-A34C-5C54642E9FC7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55BC646A-F5CE-4BE0-A51B-E0D68796A8C3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Georgia" panose="02040502050405020303" pitchFamily="18" charset="0"/>
            </a:rPr>
            <a:t>Экскурсии</a:t>
          </a:r>
          <a:endParaRPr lang="ru-RU" sz="18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A8C032AD-DA33-40F9-8C27-56E2F70969D8}" type="parTrans" cxnId="{67F776A3-19F9-40EC-ABC9-0F78169AFCA5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E8B132C0-56D0-463A-92F7-D3F06AE293C9}" type="sibTrans" cxnId="{67F776A3-19F9-40EC-ABC9-0F78169AFCA5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7E1F009A-79FF-4141-AE6A-0978F029AF9B}">
      <dgm:prSet custT="1"/>
      <dgm:spPr/>
      <dgm:t>
        <a:bodyPr/>
        <a:lstStyle/>
        <a:p>
          <a:r>
            <a:rPr lang="ru-RU" sz="1800" b="1" smtClean="0">
              <a:latin typeface="Georgia" panose="02040502050405020303" pitchFamily="18" charset="0"/>
            </a:rPr>
            <a:t>ЕДОД</a:t>
          </a:r>
          <a:endParaRPr lang="ru-RU" sz="1800" b="1" dirty="0">
            <a:latin typeface="Georgia" panose="02040502050405020303" pitchFamily="18" charset="0"/>
          </a:endParaRPr>
        </a:p>
      </dgm:t>
    </dgm:pt>
    <dgm:pt modelId="{3A2912B9-C783-414A-BF29-4D10E33AB743}" type="parTrans" cxnId="{36190E8E-FA91-4CD2-901E-F6D77CAAC01F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0058FDE4-E851-4B83-A46F-197E907123AF}" type="sibTrans" cxnId="{36190E8E-FA91-4CD2-901E-F6D77CAAC01F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5276DC34-4334-4A36-AC24-D04BC91F8AA6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500" b="1" dirty="0" err="1" smtClean="0">
              <a:solidFill>
                <a:srgbClr val="002060"/>
              </a:solidFill>
              <a:latin typeface="Georgia" panose="02040502050405020303" pitchFamily="18" charset="0"/>
            </a:rPr>
            <a:t>Профориентационные</a:t>
          </a:r>
          <a:r>
            <a:rPr lang="ru-RU" sz="1600" b="1" dirty="0" smtClean="0">
              <a:solidFill>
                <a:srgbClr val="002060"/>
              </a:solidFill>
              <a:latin typeface="Georgia" panose="02040502050405020303" pitchFamily="18" charset="0"/>
            </a:rPr>
            <a:t> тестирования</a:t>
          </a:r>
          <a:endParaRPr lang="ru-RU" sz="16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EA564724-C02B-4DA1-82B9-82A1BF285692}" type="parTrans" cxnId="{08B6A1AE-88D3-4836-913D-7985FDB5F5DF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FF4A550D-43AE-4DA1-B329-C6D1359241DB}" type="sibTrans" cxnId="{08B6A1AE-88D3-4836-913D-7985FDB5F5DF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572EE6A7-13EA-4D3A-9B53-A526741557AE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Georgia" panose="02040502050405020303" pitchFamily="18" charset="0"/>
            </a:rPr>
            <a:t>Родительские собрания</a:t>
          </a:r>
          <a:endParaRPr lang="ru-RU" sz="18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D28FC0FE-203D-41DA-86C6-F6EC47F645FC}" type="parTrans" cxnId="{C8652EAF-9B0F-4355-BFB1-4A97C11B3E25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5490FF74-7B17-470A-A0A5-4E38F50C21BC}" type="sibTrans" cxnId="{C8652EAF-9B0F-4355-BFB1-4A97C11B3E25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8642011E-D859-49FE-854B-841810219671}">
      <dgm:prSet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Georgia" panose="02040502050405020303" pitchFamily="18" charset="0"/>
            </a:rPr>
            <a:t>Индивидуальное консультирование по выбору профессий</a:t>
          </a:r>
          <a:endParaRPr lang="ru-RU" sz="16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367A0115-8F8F-4E15-AD7F-6B21B0FCFC57}" type="parTrans" cxnId="{DF1554DE-FDB5-40A1-9868-31993531F264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7B047F50-B881-448A-BB93-AEA24BCDA528}" type="sibTrans" cxnId="{DF1554DE-FDB5-40A1-9868-31993531F264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09CC28E4-CEFF-4DDC-AE60-CF86DFA9F931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Georgia" panose="02040502050405020303" pitchFamily="18" charset="0"/>
            </a:rPr>
            <a:t>Организация деловых встреч и диалогов о карьере</a:t>
          </a:r>
          <a:endParaRPr lang="ru-RU" sz="16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3E1F2EDE-62D8-44E0-8247-4AEE38BF1F7D}" type="sibTrans" cxnId="{3AC5D48E-E7F3-476B-B763-7C752418FE18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6053A059-6C4A-4A9E-BB61-DC8F4A80E5A7}" type="parTrans" cxnId="{3AC5D48E-E7F3-476B-B763-7C752418FE18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E98017A-F9E9-4A7D-BADB-FE4CE7AFF2DE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Georgia" panose="02040502050405020303" pitchFamily="18" charset="0"/>
            </a:rPr>
            <a:t>Билет в будущие</a:t>
          </a:r>
          <a:endParaRPr lang="ru-RU" sz="18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837EC711-FB1C-4CC0-927A-09D71B6B017F}" type="parTrans" cxnId="{7B1D8495-0D5C-4FCA-A666-905243E3092C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070D7866-5A9C-42F6-A187-FAE5398988E8}" type="sibTrans" cxnId="{7B1D8495-0D5C-4FCA-A666-905243E3092C}">
      <dgm:prSet/>
      <dgm:spPr/>
      <dgm:t>
        <a:bodyPr/>
        <a:lstStyle/>
        <a:p>
          <a:endParaRPr lang="ru-RU" sz="1800" b="1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8317BAB3-E83C-40F9-B7CF-D9C4DF3596A6}">
      <dgm:prSet custT="1"/>
      <dgm:spPr/>
      <dgm:t>
        <a:bodyPr/>
        <a:lstStyle/>
        <a:p>
          <a:r>
            <a:rPr lang="ru-RU" sz="1400" b="1" dirty="0" err="1" smtClean="0">
              <a:solidFill>
                <a:schemeClr val="bg1"/>
              </a:solidFill>
              <a:latin typeface="Georgia" panose="02040502050405020303" pitchFamily="18" charset="0"/>
            </a:rPr>
            <a:t>Интрективы</a:t>
          </a:r>
          <a:r>
            <a:rPr lang="ru-RU" sz="1400" b="1" dirty="0" smtClean="0">
              <a:solidFill>
                <a:schemeClr val="bg1"/>
              </a:solidFill>
              <a:latin typeface="Georgia" panose="02040502050405020303" pitchFamily="18" charset="0"/>
            </a:rPr>
            <a:t>/</a:t>
          </a:r>
          <a:r>
            <a:rPr lang="ru-RU" sz="1400" b="1" dirty="0" err="1" smtClean="0">
              <a:solidFill>
                <a:schemeClr val="bg1"/>
              </a:solidFill>
              <a:latin typeface="Georgia" panose="02040502050405020303" pitchFamily="18" charset="0"/>
            </a:rPr>
            <a:t>флешмобы</a:t>
          </a:r>
          <a:r>
            <a:rPr lang="ru-RU" sz="1400" b="1" dirty="0" smtClean="0">
              <a:solidFill>
                <a:schemeClr val="bg1"/>
              </a:solidFill>
              <a:latin typeface="Georgia" panose="02040502050405020303" pitchFamily="18" charset="0"/>
            </a:rPr>
            <a:t>/</a:t>
          </a:r>
          <a:r>
            <a:rPr lang="ru-RU" sz="1400" b="1" dirty="0" err="1" smtClean="0">
              <a:solidFill>
                <a:schemeClr val="bg1"/>
              </a:solidFill>
              <a:latin typeface="Georgia" panose="02040502050405020303" pitchFamily="18" charset="0"/>
            </a:rPr>
            <a:t>квесты</a:t>
          </a:r>
          <a:r>
            <a:rPr lang="ru-RU" sz="1400" b="1" dirty="0" smtClean="0">
              <a:solidFill>
                <a:schemeClr val="bg1"/>
              </a:solidFill>
              <a:latin typeface="Georgia" panose="02040502050405020303" pitchFamily="18" charset="0"/>
            </a:rPr>
            <a:t>/акции/ спортивные, культурно-массовые патриотические мероприятия/фестивали и пр.</a:t>
          </a:r>
          <a:endParaRPr lang="ru-RU" sz="14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348F443C-0590-4C87-AF56-9C52AA52F299}" type="parTrans" cxnId="{779D9335-8AC9-4EB4-A1F3-9DA2FE9483F0}">
      <dgm:prSet/>
      <dgm:spPr/>
      <dgm:t>
        <a:bodyPr/>
        <a:lstStyle/>
        <a:p>
          <a:endParaRPr lang="ru-RU"/>
        </a:p>
      </dgm:t>
    </dgm:pt>
    <dgm:pt modelId="{4BED9EE3-2966-4792-B732-70F181F49490}" type="sibTrans" cxnId="{779D9335-8AC9-4EB4-A1F3-9DA2FE9483F0}">
      <dgm:prSet/>
      <dgm:spPr/>
      <dgm:t>
        <a:bodyPr/>
        <a:lstStyle/>
        <a:p>
          <a:endParaRPr lang="ru-RU"/>
        </a:p>
      </dgm:t>
    </dgm:pt>
    <dgm:pt modelId="{9C9E815A-0E4A-44F5-AB55-1F02DDBB3188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Georgia" panose="02040502050405020303" pitchFamily="18" charset="0"/>
            </a:rPr>
            <a:t>Организация интеллектуальных конкурсов и профессиональных отраслевых </a:t>
          </a:r>
          <a:r>
            <a:rPr lang="ru-RU" b="1" dirty="0" err="1" smtClean="0">
              <a:solidFill>
                <a:srgbClr val="002060"/>
              </a:solidFill>
              <a:latin typeface="Georgia" panose="02040502050405020303" pitchFamily="18" charset="0"/>
            </a:rPr>
            <a:t>квестов</a:t>
          </a:r>
          <a:r>
            <a:rPr lang="ru-RU" b="1" dirty="0" smtClean="0">
              <a:solidFill>
                <a:srgbClr val="002060"/>
              </a:solidFill>
              <a:latin typeface="Georgia" panose="02040502050405020303" pitchFamily="18" charset="0"/>
            </a:rPr>
            <a:t>, чемпионатов</a:t>
          </a:r>
          <a:endParaRPr lang="ru-RU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140884B9-B33B-401D-A736-D3FC3443B653}" type="parTrans" cxnId="{664D3BBB-491A-49FB-B860-30C5D31879A5}">
      <dgm:prSet/>
      <dgm:spPr/>
      <dgm:t>
        <a:bodyPr/>
        <a:lstStyle/>
        <a:p>
          <a:endParaRPr lang="ru-RU"/>
        </a:p>
      </dgm:t>
    </dgm:pt>
    <dgm:pt modelId="{25997F03-F64D-4808-A971-982762770A9A}" type="sibTrans" cxnId="{664D3BBB-491A-49FB-B860-30C5D31879A5}">
      <dgm:prSet/>
      <dgm:spPr/>
      <dgm:t>
        <a:bodyPr/>
        <a:lstStyle/>
        <a:p>
          <a:endParaRPr lang="ru-RU"/>
        </a:p>
      </dgm:t>
    </dgm:pt>
    <dgm:pt modelId="{F591F76A-1454-46A2-AD22-82FEB0C3192F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Georgia" panose="02040502050405020303" pitchFamily="18" charset="0"/>
            </a:rPr>
            <a:t>Проведение предметных олимпиад и научно-практических конференций </a:t>
          </a:r>
          <a:endParaRPr lang="ru-RU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829D48C7-9A9B-49C1-B2CC-64BB60868178}" type="parTrans" cxnId="{7FA870A9-6425-45A2-B5D7-1A2430818184}">
      <dgm:prSet/>
      <dgm:spPr/>
      <dgm:t>
        <a:bodyPr/>
        <a:lstStyle/>
        <a:p>
          <a:endParaRPr lang="ru-RU"/>
        </a:p>
      </dgm:t>
    </dgm:pt>
    <dgm:pt modelId="{33A6C024-46E8-45FB-85BA-0766010DED80}" type="sibTrans" cxnId="{7FA870A9-6425-45A2-B5D7-1A2430818184}">
      <dgm:prSet/>
      <dgm:spPr/>
      <dgm:t>
        <a:bodyPr/>
        <a:lstStyle/>
        <a:p>
          <a:endParaRPr lang="ru-RU"/>
        </a:p>
      </dgm:t>
    </dgm:pt>
    <dgm:pt modelId="{6FA5B821-43C1-47A0-BABA-C0EB2BCE891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Georgia" panose="02040502050405020303" pitchFamily="18" charset="0"/>
            </a:rPr>
            <a:t>Психолого-педагогически классы</a:t>
          </a:r>
          <a:endParaRPr lang="ru-RU" sz="2000" b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2EB19022-C505-4F8B-ACA0-A492058E07CA}" type="parTrans" cxnId="{FA5F4091-9D37-4FBE-A3D9-B42B313CF725}">
      <dgm:prSet/>
      <dgm:spPr/>
      <dgm:t>
        <a:bodyPr/>
        <a:lstStyle/>
        <a:p>
          <a:endParaRPr lang="ru-RU"/>
        </a:p>
      </dgm:t>
    </dgm:pt>
    <dgm:pt modelId="{CD06DB52-48D2-41F8-83FF-A27B06825C53}" type="sibTrans" cxnId="{FA5F4091-9D37-4FBE-A3D9-B42B313CF725}">
      <dgm:prSet/>
      <dgm:spPr/>
      <dgm:t>
        <a:bodyPr/>
        <a:lstStyle/>
        <a:p>
          <a:endParaRPr lang="ru-RU"/>
        </a:p>
      </dgm:t>
    </dgm:pt>
    <dgm:pt modelId="{1F039F5B-A2F2-4D9B-9213-47BA8C955DB1}" type="pres">
      <dgm:prSet presAssocID="{D84F52C2-D2EF-48D4-A12F-346A4CE47C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369CE4-2510-463C-BDA1-04AAD118C1D1}" type="pres">
      <dgm:prSet presAssocID="{6FA5B821-43C1-47A0-BABA-C0EB2BCE8915}" presName="node" presStyleLbl="node1" presStyleIdx="0" presStyleCnt="13" custScaleX="111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A3DC3-CC2D-4EB7-BC29-A268F21EA0DC}" type="pres">
      <dgm:prSet presAssocID="{CD06DB52-48D2-41F8-83FF-A27B06825C53}" presName="sibTrans" presStyleCnt="0"/>
      <dgm:spPr/>
    </dgm:pt>
    <dgm:pt modelId="{F6BFA042-18EE-4A88-9A53-7F26D27F5F69}" type="pres">
      <dgm:prSet presAssocID="{F0E97C9E-C665-4077-B14B-EC8292D4C85C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E6F6C-6710-481A-B100-0FEAA2EC49E4}" type="pres">
      <dgm:prSet presAssocID="{9F2DF262-4E7C-48DF-BDDD-3BCB82C8266E}" presName="sibTrans" presStyleCnt="0"/>
      <dgm:spPr/>
    </dgm:pt>
    <dgm:pt modelId="{ACC343DF-3379-40B6-B398-C0A369767C47}" type="pres">
      <dgm:prSet presAssocID="{A6C322E6-1861-48A2-9187-D20834F8F1BF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D209BD-1544-4E11-AC59-1B7677EFFB5D}" type="pres">
      <dgm:prSet presAssocID="{F03FB990-6F39-4033-A3A2-11CBAC8C52B0}" presName="sibTrans" presStyleCnt="0"/>
      <dgm:spPr/>
    </dgm:pt>
    <dgm:pt modelId="{2D1BE532-5599-4DEA-8DD6-B18A4D724AC3}" type="pres">
      <dgm:prSet presAssocID="{55BC646A-F5CE-4BE0-A51B-E0D68796A8C3}" presName="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18BF5-54ED-41E8-8D68-8092699910B0}" type="pres">
      <dgm:prSet presAssocID="{E8B132C0-56D0-463A-92F7-D3F06AE293C9}" presName="sibTrans" presStyleCnt="0"/>
      <dgm:spPr/>
    </dgm:pt>
    <dgm:pt modelId="{209D6FE4-3E67-4BAA-85F9-54F186FE0519}" type="pres">
      <dgm:prSet presAssocID="{7E1F009A-79FF-4141-AE6A-0978F029AF9B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0EC68-CDD3-4ACE-A17E-EDB774E2404A}" type="pres">
      <dgm:prSet presAssocID="{0058FDE4-E851-4B83-A46F-197E907123AF}" presName="sibTrans" presStyleCnt="0"/>
      <dgm:spPr/>
    </dgm:pt>
    <dgm:pt modelId="{45F85B6E-ABB0-4185-980F-BD0C825BDFF0}" type="pres">
      <dgm:prSet presAssocID="{5276DC34-4334-4A36-AC24-D04BC91F8AA6}" presName="node" presStyleLbl="node1" presStyleIdx="5" presStyleCnt="13" custScaleX="132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6F127-4722-43D7-A2C9-C0A0432D8F4F}" type="pres">
      <dgm:prSet presAssocID="{FF4A550D-43AE-4DA1-B329-C6D1359241DB}" presName="sibTrans" presStyleCnt="0"/>
      <dgm:spPr/>
    </dgm:pt>
    <dgm:pt modelId="{D11849E6-D83E-47B2-B300-8CE05A90F4F3}" type="pres">
      <dgm:prSet presAssocID="{09CC28E4-CEFF-4DDC-AE60-CF86DFA9F931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C094A4-9810-4D79-9472-94C5DC7DBE13}" type="pres">
      <dgm:prSet presAssocID="{3E1F2EDE-62D8-44E0-8247-4AEE38BF1F7D}" presName="sibTrans" presStyleCnt="0"/>
      <dgm:spPr/>
    </dgm:pt>
    <dgm:pt modelId="{8A262D7C-E953-458C-A316-B52FC5881D9E}" type="pres">
      <dgm:prSet presAssocID="{8642011E-D859-49FE-854B-841810219671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691F3-F46C-4022-ABD7-660B5CCB1FA0}" type="pres">
      <dgm:prSet presAssocID="{7B047F50-B881-448A-BB93-AEA24BCDA528}" presName="sibTrans" presStyleCnt="0"/>
      <dgm:spPr/>
    </dgm:pt>
    <dgm:pt modelId="{58F1667C-6A9C-40BE-9CAD-405587437C90}" type="pres">
      <dgm:prSet presAssocID="{572EE6A7-13EA-4D3A-9B53-A526741557AE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890FF-34D1-40D8-920C-2245A9266C49}" type="pres">
      <dgm:prSet presAssocID="{5490FF74-7B17-470A-A0A5-4E38F50C21BC}" presName="sibTrans" presStyleCnt="0"/>
      <dgm:spPr/>
    </dgm:pt>
    <dgm:pt modelId="{363E06A1-D8D7-40E3-AFA6-B5AB547A14E6}" type="pres">
      <dgm:prSet presAssocID="{9E98017A-F9E9-4A7D-BADB-FE4CE7AFF2DE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3372B4-E44C-4266-AE67-CF0EDAFC71C9}" type="pres">
      <dgm:prSet presAssocID="{070D7866-5A9C-42F6-A187-FAE5398988E8}" presName="sibTrans" presStyleCnt="0"/>
      <dgm:spPr/>
    </dgm:pt>
    <dgm:pt modelId="{40C0F76E-8CCC-49A8-B4E7-79F286A0ED2D}" type="pres">
      <dgm:prSet presAssocID="{8317BAB3-E83C-40F9-B7CF-D9C4DF3596A6}" presName="node" presStyleLbl="node1" presStyleIdx="10" presStyleCnt="13" custScaleX="206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8E52-4863-448C-9B6A-F2299875BEA6}" type="pres">
      <dgm:prSet presAssocID="{4BED9EE3-2966-4792-B732-70F181F49490}" presName="sibTrans" presStyleCnt="0"/>
      <dgm:spPr/>
    </dgm:pt>
    <dgm:pt modelId="{178CC2AF-3680-494D-9456-8B4DB68BC789}" type="pres">
      <dgm:prSet presAssocID="{9C9E815A-0E4A-44F5-AB55-1F02DDBB3188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7010B-852C-4D71-A738-1B5628540BF8}" type="pres">
      <dgm:prSet presAssocID="{25997F03-F64D-4808-A971-982762770A9A}" presName="sibTrans" presStyleCnt="0"/>
      <dgm:spPr/>
    </dgm:pt>
    <dgm:pt modelId="{745EDAE3-CC77-4DFD-9167-4612D893FCD8}" type="pres">
      <dgm:prSet presAssocID="{F591F76A-1454-46A2-AD22-82FEB0C3192F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375FE1-04AD-4BCC-8EE8-F5EDDB38CB85}" type="presOf" srcId="{9C9E815A-0E4A-44F5-AB55-1F02DDBB3188}" destId="{178CC2AF-3680-494D-9456-8B4DB68BC789}" srcOrd="0" destOrd="0" presId="urn:microsoft.com/office/officeart/2005/8/layout/default"/>
    <dgm:cxn modelId="{FA5F4091-9D37-4FBE-A3D9-B42B313CF725}" srcId="{D84F52C2-D2EF-48D4-A12F-346A4CE47C5F}" destId="{6FA5B821-43C1-47A0-BABA-C0EB2BCE8915}" srcOrd="0" destOrd="0" parTransId="{2EB19022-C505-4F8B-ACA0-A492058E07CA}" sibTransId="{CD06DB52-48D2-41F8-83FF-A27B06825C53}"/>
    <dgm:cxn modelId="{7FA870A9-6425-45A2-B5D7-1A2430818184}" srcId="{D84F52C2-D2EF-48D4-A12F-346A4CE47C5F}" destId="{F591F76A-1454-46A2-AD22-82FEB0C3192F}" srcOrd="12" destOrd="0" parTransId="{829D48C7-9A9B-49C1-B2CC-64BB60868178}" sibTransId="{33A6C024-46E8-45FB-85BA-0766010DED80}"/>
    <dgm:cxn modelId="{DF1554DE-FDB5-40A1-9868-31993531F264}" srcId="{D84F52C2-D2EF-48D4-A12F-346A4CE47C5F}" destId="{8642011E-D859-49FE-854B-841810219671}" srcOrd="7" destOrd="0" parTransId="{367A0115-8F8F-4E15-AD7F-6B21B0FCFC57}" sibTransId="{7B047F50-B881-448A-BB93-AEA24BCDA528}"/>
    <dgm:cxn modelId="{3E73A077-ACDB-4440-808B-8E83E858EA00}" type="presOf" srcId="{F591F76A-1454-46A2-AD22-82FEB0C3192F}" destId="{745EDAE3-CC77-4DFD-9167-4612D893FCD8}" srcOrd="0" destOrd="0" presId="urn:microsoft.com/office/officeart/2005/8/layout/default"/>
    <dgm:cxn modelId="{3AC5D48E-E7F3-476B-B763-7C752418FE18}" srcId="{D84F52C2-D2EF-48D4-A12F-346A4CE47C5F}" destId="{09CC28E4-CEFF-4DDC-AE60-CF86DFA9F931}" srcOrd="6" destOrd="0" parTransId="{6053A059-6C4A-4A9E-BB61-DC8F4A80E5A7}" sibTransId="{3E1F2EDE-62D8-44E0-8247-4AEE38BF1F7D}"/>
    <dgm:cxn modelId="{44038806-7C01-41DC-8312-25079AEA2ACB}" srcId="{D84F52C2-D2EF-48D4-A12F-346A4CE47C5F}" destId="{F0E97C9E-C665-4077-B14B-EC8292D4C85C}" srcOrd="1" destOrd="0" parTransId="{8A51FCBA-CC78-4D50-A019-4E81D8208E2F}" sibTransId="{9F2DF262-4E7C-48DF-BDDD-3BCB82C8266E}"/>
    <dgm:cxn modelId="{C905B4C2-1CAA-480B-9350-8BF1222929B6}" type="presOf" srcId="{9E98017A-F9E9-4A7D-BADB-FE4CE7AFF2DE}" destId="{363E06A1-D8D7-40E3-AFA6-B5AB547A14E6}" srcOrd="0" destOrd="0" presId="urn:microsoft.com/office/officeart/2005/8/layout/default"/>
    <dgm:cxn modelId="{08B6A1AE-88D3-4836-913D-7985FDB5F5DF}" srcId="{D84F52C2-D2EF-48D4-A12F-346A4CE47C5F}" destId="{5276DC34-4334-4A36-AC24-D04BC91F8AA6}" srcOrd="5" destOrd="0" parTransId="{EA564724-C02B-4DA1-82B9-82A1BF285692}" sibTransId="{FF4A550D-43AE-4DA1-B329-C6D1359241DB}"/>
    <dgm:cxn modelId="{47AF4A90-B47F-4916-BE3E-C1B7ACB18082}" type="presOf" srcId="{55BC646A-F5CE-4BE0-A51B-E0D68796A8C3}" destId="{2D1BE532-5599-4DEA-8DD6-B18A4D724AC3}" srcOrd="0" destOrd="0" presId="urn:microsoft.com/office/officeart/2005/8/layout/default"/>
    <dgm:cxn modelId="{DF06F8BC-C836-4219-AB38-A8767DED2442}" type="presOf" srcId="{8317BAB3-E83C-40F9-B7CF-D9C4DF3596A6}" destId="{40C0F76E-8CCC-49A8-B4E7-79F286A0ED2D}" srcOrd="0" destOrd="0" presId="urn:microsoft.com/office/officeart/2005/8/layout/default"/>
    <dgm:cxn modelId="{698A3E51-D5A2-46E4-A915-A430C1D1EC30}" type="presOf" srcId="{F0E97C9E-C665-4077-B14B-EC8292D4C85C}" destId="{F6BFA042-18EE-4A88-9A53-7F26D27F5F69}" srcOrd="0" destOrd="0" presId="urn:microsoft.com/office/officeart/2005/8/layout/default"/>
    <dgm:cxn modelId="{67F776A3-19F9-40EC-ABC9-0F78169AFCA5}" srcId="{D84F52C2-D2EF-48D4-A12F-346A4CE47C5F}" destId="{55BC646A-F5CE-4BE0-A51B-E0D68796A8C3}" srcOrd="3" destOrd="0" parTransId="{A8C032AD-DA33-40F9-8C27-56E2F70969D8}" sibTransId="{E8B132C0-56D0-463A-92F7-D3F06AE293C9}"/>
    <dgm:cxn modelId="{A360AA0C-D625-4965-A35E-799B822E6BDC}" type="presOf" srcId="{A6C322E6-1861-48A2-9187-D20834F8F1BF}" destId="{ACC343DF-3379-40B6-B398-C0A369767C47}" srcOrd="0" destOrd="0" presId="urn:microsoft.com/office/officeart/2005/8/layout/default"/>
    <dgm:cxn modelId="{3C12BE70-FA79-411A-8794-73AD811C1E7B}" type="presOf" srcId="{09CC28E4-CEFF-4DDC-AE60-CF86DFA9F931}" destId="{D11849E6-D83E-47B2-B300-8CE05A90F4F3}" srcOrd="0" destOrd="0" presId="urn:microsoft.com/office/officeart/2005/8/layout/default"/>
    <dgm:cxn modelId="{392C2837-5ECE-4D66-82E7-5FD45E97943A}" type="presOf" srcId="{572EE6A7-13EA-4D3A-9B53-A526741557AE}" destId="{58F1667C-6A9C-40BE-9CAD-405587437C90}" srcOrd="0" destOrd="0" presId="urn:microsoft.com/office/officeart/2005/8/layout/default"/>
    <dgm:cxn modelId="{D3CA4A7D-33C9-4DE6-A34C-5C54642E9FC7}" srcId="{D84F52C2-D2EF-48D4-A12F-346A4CE47C5F}" destId="{A6C322E6-1861-48A2-9187-D20834F8F1BF}" srcOrd="2" destOrd="0" parTransId="{2E871E75-4D4E-42E8-BF6E-E8AF34465DAE}" sibTransId="{F03FB990-6F39-4033-A3A2-11CBAC8C52B0}"/>
    <dgm:cxn modelId="{6D391C50-9905-4756-9284-26E68CAA063C}" type="presOf" srcId="{8642011E-D859-49FE-854B-841810219671}" destId="{8A262D7C-E953-458C-A316-B52FC5881D9E}" srcOrd="0" destOrd="0" presId="urn:microsoft.com/office/officeart/2005/8/layout/default"/>
    <dgm:cxn modelId="{779D9335-8AC9-4EB4-A1F3-9DA2FE9483F0}" srcId="{D84F52C2-D2EF-48D4-A12F-346A4CE47C5F}" destId="{8317BAB3-E83C-40F9-B7CF-D9C4DF3596A6}" srcOrd="10" destOrd="0" parTransId="{348F443C-0590-4C87-AF56-9C52AA52F299}" sibTransId="{4BED9EE3-2966-4792-B732-70F181F49490}"/>
    <dgm:cxn modelId="{36190E8E-FA91-4CD2-901E-F6D77CAAC01F}" srcId="{D84F52C2-D2EF-48D4-A12F-346A4CE47C5F}" destId="{7E1F009A-79FF-4141-AE6A-0978F029AF9B}" srcOrd="4" destOrd="0" parTransId="{3A2912B9-C783-414A-BF29-4D10E33AB743}" sibTransId="{0058FDE4-E851-4B83-A46F-197E907123AF}"/>
    <dgm:cxn modelId="{F2BFA6A9-212B-4DF3-BFF3-93A55A5FD5CC}" type="presOf" srcId="{6FA5B821-43C1-47A0-BABA-C0EB2BCE8915}" destId="{D6369CE4-2510-463C-BDA1-04AAD118C1D1}" srcOrd="0" destOrd="0" presId="urn:microsoft.com/office/officeart/2005/8/layout/default"/>
    <dgm:cxn modelId="{7B1D8495-0D5C-4FCA-A666-905243E3092C}" srcId="{D84F52C2-D2EF-48D4-A12F-346A4CE47C5F}" destId="{9E98017A-F9E9-4A7D-BADB-FE4CE7AFF2DE}" srcOrd="9" destOrd="0" parTransId="{837EC711-FB1C-4CC0-927A-09D71B6B017F}" sibTransId="{070D7866-5A9C-42F6-A187-FAE5398988E8}"/>
    <dgm:cxn modelId="{7DD7B352-866E-46CD-B5C4-BC09A2369D89}" type="presOf" srcId="{7E1F009A-79FF-4141-AE6A-0978F029AF9B}" destId="{209D6FE4-3E67-4BAA-85F9-54F186FE0519}" srcOrd="0" destOrd="0" presId="urn:microsoft.com/office/officeart/2005/8/layout/default"/>
    <dgm:cxn modelId="{E128DE3A-7981-41E5-9245-E71BD43380A2}" type="presOf" srcId="{D84F52C2-D2EF-48D4-A12F-346A4CE47C5F}" destId="{1F039F5B-A2F2-4D9B-9213-47BA8C955DB1}" srcOrd="0" destOrd="0" presId="urn:microsoft.com/office/officeart/2005/8/layout/default"/>
    <dgm:cxn modelId="{AB4B319F-40ED-4AEF-A610-D1606EF1B4F2}" type="presOf" srcId="{5276DC34-4334-4A36-AC24-D04BC91F8AA6}" destId="{45F85B6E-ABB0-4185-980F-BD0C825BDFF0}" srcOrd="0" destOrd="0" presId="urn:microsoft.com/office/officeart/2005/8/layout/default"/>
    <dgm:cxn modelId="{664D3BBB-491A-49FB-B860-30C5D31879A5}" srcId="{D84F52C2-D2EF-48D4-A12F-346A4CE47C5F}" destId="{9C9E815A-0E4A-44F5-AB55-1F02DDBB3188}" srcOrd="11" destOrd="0" parTransId="{140884B9-B33B-401D-A736-D3FC3443B653}" sibTransId="{25997F03-F64D-4808-A971-982762770A9A}"/>
    <dgm:cxn modelId="{C8652EAF-9B0F-4355-BFB1-4A97C11B3E25}" srcId="{D84F52C2-D2EF-48D4-A12F-346A4CE47C5F}" destId="{572EE6A7-13EA-4D3A-9B53-A526741557AE}" srcOrd="8" destOrd="0" parTransId="{D28FC0FE-203D-41DA-86C6-F6EC47F645FC}" sibTransId="{5490FF74-7B17-470A-A0A5-4E38F50C21BC}"/>
    <dgm:cxn modelId="{4EAD97E9-F0F3-4C0A-A865-BA5170471C7C}" type="presParOf" srcId="{1F039F5B-A2F2-4D9B-9213-47BA8C955DB1}" destId="{D6369CE4-2510-463C-BDA1-04AAD118C1D1}" srcOrd="0" destOrd="0" presId="urn:microsoft.com/office/officeart/2005/8/layout/default"/>
    <dgm:cxn modelId="{194D5F5E-F90A-411C-9678-1BADC8B03FB8}" type="presParOf" srcId="{1F039F5B-A2F2-4D9B-9213-47BA8C955DB1}" destId="{D6BA3DC3-CC2D-4EB7-BC29-A268F21EA0DC}" srcOrd="1" destOrd="0" presId="urn:microsoft.com/office/officeart/2005/8/layout/default"/>
    <dgm:cxn modelId="{55C112A5-E3DF-4B49-842C-0DDD2B33886F}" type="presParOf" srcId="{1F039F5B-A2F2-4D9B-9213-47BA8C955DB1}" destId="{F6BFA042-18EE-4A88-9A53-7F26D27F5F69}" srcOrd="2" destOrd="0" presId="urn:microsoft.com/office/officeart/2005/8/layout/default"/>
    <dgm:cxn modelId="{2BCA1608-4335-4A58-B373-D9D6360B99CC}" type="presParOf" srcId="{1F039F5B-A2F2-4D9B-9213-47BA8C955DB1}" destId="{23FE6F6C-6710-481A-B100-0FEAA2EC49E4}" srcOrd="3" destOrd="0" presId="urn:microsoft.com/office/officeart/2005/8/layout/default"/>
    <dgm:cxn modelId="{0BD9F582-0B3A-44AE-AFB2-14004383B4D5}" type="presParOf" srcId="{1F039F5B-A2F2-4D9B-9213-47BA8C955DB1}" destId="{ACC343DF-3379-40B6-B398-C0A369767C47}" srcOrd="4" destOrd="0" presId="urn:microsoft.com/office/officeart/2005/8/layout/default"/>
    <dgm:cxn modelId="{2469B472-FBB9-4A72-B254-172989FDBF19}" type="presParOf" srcId="{1F039F5B-A2F2-4D9B-9213-47BA8C955DB1}" destId="{17D209BD-1544-4E11-AC59-1B7677EFFB5D}" srcOrd="5" destOrd="0" presId="urn:microsoft.com/office/officeart/2005/8/layout/default"/>
    <dgm:cxn modelId="{E311295D-FB2B-45CB-AABC-F467008BF62C}" type="presParOf" srcId="{1F039F5B-A2F2-4D9B-9213-47BA8C955DB1}" destId="{2D1BE532-5599-4DEA-8DD6-B18A4D724AC3}" srcOrd="6" destOrd="0" presId="urn:microsoft.com/office/officeart/2005/8/layout/default"/>
    <dgm:cxn modelId="{B8679B9D-7E2A-49CE-AABF-989CDFAA91FC}" type="presParOf" srcId="{1F039F5B-A2F2-4D9B-9213-47BA8C955DB1}" destId="{72318BF5-54ED-41E8-8D68-8092699910B0}" srcOrd="7" destOrd="0" presId="urn:microsoft.com/office/officeart/2005/8/layout/default"/>
    <dgm:cxn modelId="{A308BFCD-80BF-458B-85E1-64F4E1D1E10A}" type="presParOf" srcId="{1F039F5B-A2F2-4D9B-9213-47BA8C955DB1}" destId="{209D6FE4-3E67-4BAA-85F9-54F186FE0519}" srcOrd="8" destOrd="0" presId="urn:microsoft.com/office/officeart/2005/8/layout/default"/>
    <dgm:cxn modelId="{5C17849E-7CDE-45EC-87D8-7FFA14051D0A}" type="presParOf" srcId="{1F039F5B-A2F2-4D9B-9213-47BA8C955DB1}" destId="{BA30EC68-CDD3-4ACE-A17E-EDB774E2404A}" srcOrd="9" destOrd="0" presId="urn:microsoft.com/office/officeart/2005/8/layout/default"/>
    <dgm:cxn modelId="{F0D0827E-4C31-491D-A1AB-33E96460B15F}" type="presParOf" srcId="{1F039F5B-A2F2-4D9B-9213-47BA8C955DB1}" destId="{45F85B6E-ABB0-4185-980F-BD0C825BDFF0}" srcOrd="10" destOrd="0" presId="urn:microsoft.com/office/officeart/2005/8/layout/default"/>
    <dgm:cxn modelId="{41D7D73F-D818-44C9-B96B-D17ADA5B695C}" type="presParOf" srcId="{1F039F5B-A2F2-4D9B-9213-47BA8C955DB1}" destId="{32F6F127-4722-43D7-A2C9-C0A0432D8F4F}" srcOrd="11" destOrd="0" presId="urn:microsoft.com/office/officeart/2005/8/layout/default"/>
    <dgm:cxn modelId="{9A3E7F63-11BB-4463-B7F5-48588EB49B68}" type="presParOf" srcId="{1F039F5B-A2F2-4D9B-9213-47BA8C955DB1}" destId="{D11849E6-D83E-47B2-B300-8CE05A90F4F3}" srcOrd="12" destOrd="0" presId="urn:microsoft.com/office/officeart/2005/8/layout/default"/>
    <dgm:cxn modelId="{24930D1A-85FB-4E40-8AB8-7BA3D3E3606E}" type="presParOf" srcId="{1F039F5B-A2F2-4D9B-9213-47BA8C955DB1}" destId="{23C094A4-9810-4D79-9472-94C5DC7DBE13}" srcOrd="13" destOrd="0" presId="urn:microsoft.com/office/officeart/2005/8/layout/default"/>
    <dgm:cxn modelId="{E7FECDE0-1C56-477C-AC9B-7E37AEEDEE34}" type="presParOf" srcId="{1F039F5B-A2F2-4D9B-9213-47BA8C955DB1}" destId="{8A262D7C-E953-458C-A316-B52FC5881D9E}" srcOrd="14" destOrd="0" presId="urn:microsoft.com/office/officeart/2005/8/layout/default"/>
    <dgm:cxn modelId="{2C8AFD36-2A67-428E-8F17-658671AA5CCF}" type="presParOf" srcId="{1F039F5B-A2F2-4D9B-9213-47BA8C955DB1}" destId="{BDF691F3-F46C-4022-ABD7-660B5CCB1FA0}" srcOrd="15" destOrd="0" presId="urn:microsoft.com/office/officeart/2005/8/layout/default"/>
    <dgm:cxn modelId="{43EFDCF2-B1A4-4E6A-B9B6-6311C06314B6}" type="presParOf" srcId="{1F039F5B-A2F2-4D9B-9213-47BA8C955DB1}" destId="{58F1667C-6A9C-40BE-9CAD-405587437C90}" srcOrd="16" destOrd="0" presId="urn:microsoft.com/office/officeart/2005/8/layout/default"/>
    <dgm:cxn modelId="{C0FE5F7D-B201-4DDC-9E03-1536FCEB7F0B}" type="presParOf" srcId="{1F039F5B-A2F2-4D9B-9213-47BA8C955DB1}" destId="{7F4890FF-34D1-40D8-920C-2245A9266C49}" srcOrd="17" destOrd="0" presId="urn:microsoft.com/office/officeart/2005/8/layout/default"/>
    <dgm:cxn modelId="{B1CCA54D-5F2A-40B3-9B9C-0DE5AFFB7B27}" type="presParOf" srcId="{1F039F5B-A2F2-4D9B-9213-47BA8C955DB1}" destId="{363E06A1-D8D7-40E3-AFA6-B5AB547A14E6}" srcOrd="18" destOrd="0" presId="urn:microsoft.com/office/officeart/2005/8/layout/default"/>
    <dgm:cxn modelId="{E0574C1C-2191-49B8-9EDA-5BCC85CDC8E9}" type="presParOf" srcId="{1F039F5B-A2F2-4D9B-9213-47BA8C955DB1}" destId="{B03372B4-E44C-4266-AE67-CF0EDAFC71C9}" srcOrd="19" destOrd="0" presId="urn:microsoft.com/office/officeart/2005/8/layout/default"/>
    <dgm:cxn modelId="{DE6189EE-5ED2-4421-95D0-B52663BF56D0}" type="presParOf" srcId="{1F039F5B-A2F2-4D9B-9213-47BA8C955DB1}" destId="{40C0F76E-8CCC-49A8-B4E7-79F286A0ED2D}" srcOrd="20" destOrd="0" presId="urn:microsoft.com/office/officeart/2005/8/layout/default"/>
    <dgm:cxn modelId="{7D3D8B99-44A1-4E9C-8BEE-D3D6503175D8}" type="presParOf" srcId="{1F039F5B-A2F2-4D9B-9213-47BA8C955DB1}" destId="{CDA88E52-4863-448C-9B6A-F2299875BEA6}" srcOrd="21" destOrd="0" presId="urn:microsoft.com/office/officeart/2005/8/layout/default"/>
    <dgm:cxn modelId="{8835AD0B-774D-4B6A-964C-99E9F73134BD}" type="presParOf" srcId="{1F039F5B-A2F2-4D9B-9213-47BA8C955DB1}" destId="{178CC2AF-3680-494D-9456-8B4DB68BC789}" srcOrd="22" destOrd="0" presId="urn:microsoft.com/office/officeart/2005/8/layout/default"/>
    <dgm:cxn modelId="{AB289D60-D9A5-493D-8417-F7F4D94E8D94}" type="presParOf" srcId="{1F039F5B-A2F2-4D9B-9213-47BA8C955DB1}" destId="{0357010B-852C-4D71-A738-1B5628540BF8}" srcOrd="23" destOrd="0" presId="urn:microsoft.com/office/officeart/2005/8/layout/default"/>
    <dgm:cxn modelId="{0F16A716-7BD6-456F-969E-31F1658EB4AB}" type="presParOf" srcId="{1F039F5B-A2F2-4D9B-9213-47BA8C955DB1}" destId="{745EDAE3-CC77-4DFD-9167-4612D893FCD8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69CE4-2510-463C-BDA1-04AAD118C1D1}">
      <dsp:nvSpPr>
        <dsp:cNvPr id="0" name=""/>
        <dsp:cNvSpPr/>
      </dsp:nvSpPr>
      <dsp:spPr>
        <a:xfrm>
          <a:off x="310299" y="689731"/>
          <a:ext cx="2260278" cy="1211761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Психолого-педагогически классы</a:t>
          </a:r>
          <a:endParaRPr lang="ru-RU" sz="20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310299" y="689731"/>
        <a:ext cx="2260278" cy="1211761"/>
      </dsp:txXfrm>
    </dsp:sp>
    <dsp:sp modelId="{F6BFA042-18EE-4A88-9A53-7F26D27F5F69}">
      <dsp:nvSpPr>
        <dsp:cNvPr id="0" name=""/>
        <dsp:cNvSpPr/>
      </dsp:nvSpPr>
      <dsp:spPr>
        <a:xfrm>
          <a:off x="2772538" y="689731"/>
          <a:ext cx="2019602" cy="1211761"/>
        </a:xfrm>
        <a:prstGeom prst="rect">
          <a:avLst/>
        </a:prstGeom>
        <a:solidFill>
          <a:srgbClr val="B5ECF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Профессиональные пробы</a:t>
          </a:r>
          <a:endParaRPr lang="ru-RU" sz="16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2772538" y="689731"/>
        <a:ext cx="2019602" cy="1211761"/>
      </dsp:txXfrm>
    </dsp:sp>
    <dsp:sp modelId="{ACC343DF-3379-40B6-B398-C0A369767C47}">
      <dsp:nvSpPr>
        <dsp:cNvPr id="0" name=""/>
        <dsp:cNvSpPr/>
      </dsp:nvSpPr>
      <dsp:spPr>
        <a:xfrm>
          <a:off x="4994101" y="689731"/>
          <a:ext cx="2019602" cy="12117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Мастер-классы</a:t>
          </a:r>
          <a:endParaRPr lang="ru-RU" sz="18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4994101" y="689731"/>
        <a:ext cx="2019602" cy="1211761"/>
      </dsp:txXfrm>
    </dsp:sp>
    <dsp:sp modelId="{2D1BE532-5599-4DEA-8DD6-B18A4D724AC3}">
      <dsp:nvSpPr>
        <dsp:cNvPr id="0" name=""/>
        <dsp:cNvSpPr/>
      </dsp:nvSpPr>
      <dsp:spPr>
        <a:xfrm>
          <a:off x="7215663" y="689731"/>
          <a:ext cx="2019602" cy="121176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Экскурсии</a:t>
          </a:r>
          <a:endParaRPr lang="ru-RU" sz="18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7215663" y="689731"/>
        <a:ext cx="2019602" cy="1211761"/>
      </dsp:txXfrm>
    </dsp:sp>
    <dsp:sp modelId="{209D6FE4-3E67-4BAA-85F9-54F186FE0519}">
      <dsp:nvSpPr>
        <dsp:cNvPr id="0" name=""/>
        <dsp:cNvSpPr/>
      </dsp:nvSpPr>
      <dsp:spPr>
        <a:xfrm>
          <a:off x="9437226" y="689731"/>
          <a:ext cx="2019602" cy="121176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Georgia" panose="02040502050405020303" pitchFamily="18" charset="0"/>
            </a:rPr>
            <a:t>ЕДОД</a:t>
          </a:r>
          <a:endParaRPr lang="ru-RU" sz="1800" b="1" kern="1200" dirty="0">
            <a:latin typeface="Georgia" panose="02040502050405020303" pitchFamily="18" charset="0"/>
          </a:endParaRPr>
        </a:p>
      </dsp:txBody>
      <dsp:txXfrm>
        <a:off x="9437226" y="689731"/>
        <a:ext cx="2019602" cy="1211761"/>
      </dsp:txXfrm>
    </dsp:sp>
    <dsp:sp modelId="{45F85B6E-ABB0-4185-980F-BD0C825BDFF0}">
      <dsp:nvSpPr>
        <dsp:cNvPr id="0" name=""/>
        <dsp:cNvSpPr/>
      </dsp:nvSpPr>
      <dsp:spPr>
        <a:xfrm>
          <a:off x="107077" y="2103452"/>
          <a:ext cx="2666723" cy="12117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err="1" smtClean="0">
              <a:solidFill>
                <a:srgbClr val="002060"/>
              </a:solidFill>
              <a:latin typeface="Georgia" panose="02040502050405020303" pitchFamily="18" charset="0"/>
            </a:rPr>
            <a:t>Профориентационные</a:t>
          </a:r>
          <a:r>
            <a:rPr lang="ru-RU" sz="16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 тестирования</a:t>
          </a:r>
          <a:endParaRPr lang="ru-RU" sz="16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107077" y="2103452"/>
        <a:ext cx="2666723" cy="1211761"/>
      </dsp:txXfrm>
    </dsp:sp>
    <dsp:sp modelId="{D11849E6-D83E-47B2-B300-8CE05A90F4F3}">
      <dsp:nvSpPr>
        <dsp:cNvPr id="0" name=""/>
        <dsp:cNvSpPr/>
      </dsp:nvSpPr>
      <dsp:spPr>
        <a:xfrm>
          <a:off x="2975761" y="2103452"/>
          <a:ext cx="2019602" cy="1211761"/>
        </a:xfrm>
        <a:prstGeom prst="rect">
          <a:avLst/>
        </a:prstGeom>
        <a:solidFill>
          <a:schemeClr val="bg1">
            <a:lumMod val="8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Организация деловых встреч и диалогов о карьере</a:t>
          </a:r>
          <a:endParaRPr lang="ru-RU" sz="16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2975761" y="2103452"/>
        <a:ext cx="2019602" cy="1211761"/>
      </dsp:txXfrm>
    </dsp:sp>
    <dsp:sp modelId="{8A262D7C-E953-458C-A316-B52FC5881D9E}">
      <dsp:nvSpPr>
        <dsp:cNvPr id="0" name=""/>
        <dsp:cNvSpPr/>
      </dsp:nvSpPr>
      <dsp:spPr>
        <a:xfrm>
          <a:off x="5197323" y="2103452"/>
          <a:ext cx="2019602" cy="1211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Индивидуальное консультирование по выбору профессий</a:t>
          </a:r>
          <a:endParaRPr lang="ru-RU" sz="16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5197323" y="2103452"/>
        <a:ext cx="2019602" cy="1211761"/>
      </dsp:txXfrm>
    </dsp:sp>
    <dsp:sp modelId="{58F1667C-6A9C-40BE-9CAD-405587437C90}">
      <dsp:nvSpPr>
        <dsp:cNvPr id="0" name=""/>
        <dsp:cNvSpPr/>
      </dsp:nvSpPr>
      <dsp:spPr>
        <a:xfrm>
          <a:off x="7418886" y="2103452"/>
          <a:ext cx="2019602" cy="121176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Родительские собрания</a:t>
          </a:r>
          <a:endParaRPr lang="ru-RU" sz="18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7418886" y="2103452"/>
        <a:ext cx="2019602" cy="1211761"/>
      </dsp:txXfrm>
    </dsp:sp>
    <dsp:sp modelId="{363E06A1-D8D7-40E3-AFA6-B5AB547A14E6}">
      <dsp:nvSpPr>
        <dsp:cNvPr id="0" name=""/>
        <dsp:cNvSpPr/>
      </dsp:nvSpPr>
      <dsp:spPr>
        <a:xfrm>
          <a:off x="9640449" y="2103452"/>
          <a:ext cx="2019602" cy="121176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Билет в будущие</a:t>
          </a:r>
          <a:endParaRPr lang="ru-RU" sz="1800" b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9640449" y="2103452"/>
        <a:ext cx="2019602" cy="1211761"/>
      </dsp:txXfrm>
    </dsp:sp>
    <dsp:sp modelId="{40C0F76E-8CCC-49A8-B4E7-79F286A0ED2D}">
      <dsp:nvSpPr>
        <dsp:cNvPr id="0" name=""/>
        <dsp:cNvSpPr/>
      </dsp:nvSpPr>
      <dsp:spPr>
        <a:xfrm>
          <a:off x="1581255" y="3517174"/>
          <a:ext cx="4161491" cy="12117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bg1"/>
              </a:solidFill>
              <a:latin typeface="Georgia" panose="02040502050405020303" pitchFamily="18" charset="0"/>
            </a:rPr>
            <a:t>Интрективы</a:t>
          </a:r>
          <a:r>
            <a:rPr lang="ru-RU" sz="1400" b="1" kern="1200" dirty="0" smtClean="0">
              <a:solidFill>
                <a:schemeClr val="bg1"/>
              </a:solidFill>
              <a:latin typeface="Georgia" panose="02040502050405020303" pitchFamily="18" charset="0"/>
            </a:rPr>
            <a:t>/</a:t>
          </a:r>
          <a:r>
            <a:rPr lang="ru-RU" sz="1400" b="1" kern="1200" dirty="0" err="1" smtClean="0">
              <a:solidFill>
                <a:schemeClr val="bg1"/>
              </a:solidFill>
              <a:latin typeface="Georgia" panose="02040502050405020303" pitchFamily="18" charset="0"/>
            </a:rPr>
            <a:t>флешмобы</a:t>
          </a:r>
          <a:r>
            <a:rPr lang="ru-RU" sz="1400" b="1" kern="1200" dirty="0" smtClean="0">
              <a:solidFill>
                <a:schemeClr val="bg1"/>
              </a:solidFill>
              <a:latin typeface="Georgia" panose="02040502050405020303" pitchFamily="18" charset="0"/>
            </a:rPr>
            <a:t>/</a:t>
          </a:r>
          <a:r>
            <a:rPr lang="ru-RU" sz="1400" b="1" kern="1200" dirty="0" err="1" smtClean="0">
              <a:solidFill>
                <a:schemeClr val="bg1"/>
              </a:solidFill>
              <a:latin typeface="Georgia" panose="02040502050405020303" pitchFamily="18" charset="0"/>
            </a:rPr>
            <a:t>квесты</a:t>
          </a:r>
          <a:r>
            <a:rPr lang="ru-RU" sz="1400" b="1" kern="1200" dirty="0" smtClean="0">
              <a:solidFill>
                <a:schemeClr val="bg1"/>
              </a:solidFill>
              <a:latin typeface="Georgia" panose="02040502050405020303" pitchFamily="18" charset="0"/>
            </a:rPr>
            <a:t>/акции/ спортивные, культурно-массовые патриотические мероприятия/фестивали и пр.</a:t>
          </a:r>
          <a:endParaRPr lang="ru-RU" sz="14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581255" y="3517174"/>
        <a:ext cx="4161491" cy="1211761"/>
      </dsp:txXfrm>
    </dsp:sp>
    <dsp:sp modelId="{178CC2AF-3680-494D-9456-8B4DB68BC789}">
      <dsp:nvSpPr>
        <dsp:cNvPr id="0" name=""/>
        <dsp:cNvSpPr/>
      </dsp:nvSpPr>
      <dsp:spPr>
        <a:xfrm>
          <a:off x="5944707" y="3517174"/>
          <a:ext cx="2019602" cy="121176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Организация интеллектуальных конкурсов и профессиональных отраслевых </a:t>
          </a:r>
          <a:r>
            <a:rPr lang="ru-RU" sz="1300" b="1" kern="1200" dirty="0" err="1" smtClean="0">
              <a:solidFill>
                <a:srgbClr val="002060"/>
              </a:solidFill>
              <a:latin typeface="Georgia" panose="02040502050405020303" pitchFamily="18" charset="0"/>
            </a:rPr>
            <a:t>квестов</a:t>
          </a:r>
          <a:r>
            <a:rPr lang="ru-RU" sz="13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, чемпионатов</a:t>
          </a:r>
          <a:endParaRPr lang="ru-RU" sz="1300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5944707" y="3517174"/>
        <a:ext cx="2019602" cy="1211761"/>
      </dsp:txXfrm>
    </dsp:sp>
    <dsp:sp modelId="{745EDAE3-CC77-4DFD-9167-4612D893FCD8}">
      <dsp:nvSpPr>
        <dsp:cNvPr id="0" name=""/>
        <dsp:cNvSpPr/>
      </dsp:nvSpPr>
      <dsp:spPr>
        <a:xfrm>
          <a:off x="8166270" y="3517174"/>
          <a:ext cx="2019602" cy="1211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Проведение предметных олимпиад и научно-практических конференций </a:t>
          </a:r>
          <a:endParaRPr lang="ru-RU" sz="1300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>
        <a:off x="8166270" y="3517174"/>
        <a:ext cx="2019602" cy="1211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8759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289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035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9467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655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12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98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B30D4-96D4-3943-A6DD-0CB6A342E28D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447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86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13" y="266974"/>
            <a:ext cx="2885246" cy="7788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0042" y="6105999"/>
            <a:ext cx="10995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Заседания </a:t>
            </a:r>
            <a:r>
              <a:rPr lang="ru-RU" sz="16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Совета педагогов-психологов, преподавателей </a:t>
            </a:r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психологии г. Перми и Пермского края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3194" y="1475907"/>
            <a:ext cx="1003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Развитие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кадрового потенциала </a:t>
            </a:r>
            <a:endParaRPr lang="ru-RU" sz="2000" b="1" dirty="0" smtClean="0">
              <a:solidFill>
                <a:srgbClr val="C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профессиональных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образовательных организаций </a:t>
            </a:r>
            <a:endParaRPr lang="ru-RU" sz="2000" b="1" dirty="0" smtClean="0">
              <a:solidFill>
                <a:srgbClr val="C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Пермского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края</a:t>
            </a:r>
            <a:endParaRPr lang="ru-RU" sz="2000" dirty="0">
              <a:solidFill>
                <a:srgbClr val="C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3036" y="2814460"/>
            <a:ext cx="1062933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Подготовка педагогических кадров для профессиональных образовательных организаций: </a:t>
            </a:r>
            <a:endParaRPr lang="ru-RU" sz="2400" b="1" dirty="0" smtClean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состояние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перспективы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ru-RU" sz="1600" b="1" dirty="0" smtClean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ru-RU" sz="1600" b="1" dirty="0" smtClean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Докладчик</a:t>
            </a:r>
            <a:r>
              <a:rPr lang="ru-RU" sz="16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 err="1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Свизев</a:t>
            </a:r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О.В., </a:t>
            </a:r>
            <a:endParaRPr lang="ru-RU" sz="1600" dirty="0" smtClean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председатель </a:t>
            </a:r>
            <a:r>
              <a:rPr lang="ru-RU" sz="16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Совета директоров ПОО Пермского края, </a:t>
            </a:r>
            <a:endParaRPr lang="ru-RU" sz="1600" dirty="0" smtClean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директор </a:t>
            </a:r>
            <a:r>
              <a:rPr lang="ru-RU" sz="16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ГБПОУ «Пермский профессионально-педагогический колледж»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-11999"/>
            <a:ext cx="2106168" cy="21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252" y="131390"/>
            <a:ext cx="2900541" cy="78301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6" y="1260376"/>
            <a:ext cx="343661" cy="3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6" y="1864986"/>
            <a:ext cx="343661" cy="3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3" y="2332638"/>
            <a:ext cx="343661" cy="3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6" y="2762214"/>
            <a:ext cx="343661" cy="3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5619" y="725819"/>
            <a:ext cx="763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Планирование: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089332"/>
              </p:ext>
            </p:extLst>
          </p:nvPr>
        </p:nvGraphicFramePr>
        <p:xfrm>
          <a:off x="767450" y="1211844"/>
          <a:ext cx="10817998" cy="4265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7998">
                  <a:extLst>
                    <a:ext uri="{9D8B030D-6E8A-4147-A177-3AD203B41FA5}">
                      <a16:colId xmlns:a16="http://schemas.microsoft.com/office/drawing/2014/main" val="2420852831"/>
                    </a:ext>
                  </a:extLst>
                </a:gridCol>
              </a:tblGrid>
              <a:tr h="68777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Совместная работа с Министерством образования и науки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 Пермского края по в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недрению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 новых отраслей/направленностей/профилей, востребованных экономикой Пермского края.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023812"/>
                  </a:ext>
                </a:extLst>
              </a:tr>
              <a:tr h="4404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Освоение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 новых </a:t>
                      </a:r>
                      <a:r>
                        <a:rPr lang="ru-RU" sz="1600" u="none" strike="noStrike" cap="none" dirty="0" smtClean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sym typeface="Arial"/>
                        </a:rPr>
                        <a:t>видов работ по профессии, должностей служащих.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377603"/>
                  </a:ext>
                </a:extLst>
              </a:tr>
              <a:tr h="4404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Сетевое взаимодействие с ПОО г. Перми по реализации ОПОП.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60917"/>
                  </a:ext>
                </a:extLst>
              </a:tr>
              <a:tr h="4404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Расширение базы практической подготовки обучающихся (работодатели).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249058"/>
                  </a:ext>
                </a:extLst>
              </a:tr>
              <a:tr h="4404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Заключение целевых договоров.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555909"/>
                  </a:ext>
                </a:extLst>
              </a:tr>
              <a:tr h="68777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Продолжение работы Центра Карьеры.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Профориентационная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 деятельность с психолого-педагогическими классами г. Перми и Пермского края (охват). 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957162"/>
                  </a:ext>
                </a:extLst>
              </a:tr>
              <a:tr h="68777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Подготовка выпускников к процедуре прохождения ГИА в форме демонстрационного экзамена (профильный уровень).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49229"/>
                  </a:ext>
                </a:extLst>
              </a:tr>
              <a:tr h="440417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Обновление материально-технической базы. Капительный ремонт. 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234329"/>
                  </a:ext>
                </a:extLst>
              </a:tr>
            </a:tbl>
          </a:graphicData>
        </a:graphic>
      </p:graphicFrame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6" y="3222506"/>
            <a:ext cx="343661" cy="3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5" y="3717757"/>
            <a:ext cx="343661" cy="3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57" y="4425674"/>
            <a:ext cx="343661" cy="3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9" y="5020078"/>
            <a:ext cx="343661" cy="3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4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1" y="34460"/>
            <a:ext cx="2885246" cy="7788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04608" y="643383"/>
            <a:ext cx="9088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Колледж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 </a:t>
            </a:r>
          </a:p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- инновационная база подготовки педагогических кадров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99661" y="1367150"/>
            <a:ext cx="3041480" cy="3259171"/>
            <a:chOff x="833303" y="729313"/>
            <a:chExt cx="3104948" cy="33303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/>
            <a:srcRect b="5811"/>
            <a:stretch/>
          </p:blipFill>
          <p:spPr>
            <a:xfrm>
              <a:off x="833303" y="2420447"/>
              <a:ext cx="3104948" cy="14331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279" y="729313"/>
              <a:ext cx="3092971" cy="14057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1111408" y="2014908"/>
              <a:ext cx="2675484" cy="306467"/>
            </a:xfrm>
            <a:prstGeom prst="roundRect">
              <a:avLst/>
            </a:prstGeom>
            <a:gradFill flip="none" rotWithShape="1">
              <a:gsLst>
                <a:gs pos="17000">
                  <a:schemeClr val="accent1">
                    <a:tint val="37000"/>
                    <a:satMod val="300000"/>
                  </a:schemeClr>
                </a:gs>
                <a:gs pos="5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just">
                <a:defRPr sz="1100" b="1">
                  <a:solidFill>
                    <a:srgbClr val="002060"/>
                  </a:solidFill>
                  <a:latin typeface="Montserrat" panose="020B0604020202020204" charset="-52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 smtClean="0">
                  <a:latin typeface="Georgia" panose="02040502050405020303" pitchFamily="18" charset="0"/>
                </a:rPr>
                <a:t>г</a:t>
              </a:r>
              <a:r>
                <a:rPr lang="ru-RU" sz="1200" dirty="0">
                  <a:latin typeface="Georgia" panose="02040502050405020303" pitchFamily="18" charset="0"/>
                </a:rPr>
                <a:t>. Пермь, </a:t>
              </a:r>
              <a:r>
                <a:rPr lang="ru-RU" sz="1200" dirty="0" smtClean="0">
                  <a:latin typeface="Georgia" panose="02040502050405020303" pitchFamily="18" charset="0"/>
                </a:rPr>
                <a:t>ул</a:t>
              </a:r>
              <a:r>
                <a:rPr lang="ru-RU" sz="1200" dirty="0">
                  <a:latin typeface="Georgia" panose="02040502050405020303" pitchFamily="18" charset="0"/>
                </a:rPr>
                <a:t>. Белинского, 50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7612" y="3753193"/>
              <a:ext cx="2709280" cy="306467"/>
            </a:xfrm>
            <a:prstGeom prst="roundRect">
              <a:avLst/>
            </a:prstGeom>
            <a:gradFill flip="none" rotWithShape="1">
              <a:gsLst>
                <a:gs pos="6000">
                  <a:schemeClr val="accent1">
                    <a:tint val="37000"/>
                    <a:satMod val="300000"/>
                  </a:schemeClr>
                </a:gs>
                <a:gs pos="52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b="1">
                  <a:solidFill>
                    <a:srgbClr val="002060"/>
                  </a:solidFill>
                  <a:latin typeface="Montserrat" panose="020B0604020202020204" charset="-52"/>
                </a:defRPr>
              </a:lvl1pPr>
            </a:lstStyle>
            <a:p>
              <a:r>
                <a:rPr lang="ru-RU" sz="1200" dirty="0" smtClean="0">
                  <a:latin typeface="Georgia" panose="02040502050405020303" pitchFamily="18" charset="0"/>
                </a:rPr>
                <a:t>г</a:t>
              </a:r>
              <a:r>
                <a:rPr lang="ru-RU" sz="1200" dirty="0">
                  <a:latin typeface="Georgia" panose="02040502050405020303" pitchFamily="18" charset="0"/>
                </a:rPr>
                <a:t>. Пермь, ул. Хабаровская, 36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86584" y="97922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ru-RU" sz="1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0372" y="1625554"/>
            <a:ext cx="88816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Специальности: </a:t>
            </a:r>
            <a:endParaRPr lang="ru-RU" sz="18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44.02.01 </a:t>
            </a: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Дошкольное образование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44.02.02 </a:t>
            </a: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Преподавание в начальных классах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44.02.03 </a:t>
            </a: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Педагогика дополнительного образования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44.02.04 </a:t>
            </a: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Специальное дошкольное образование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44.02.05 </a:t>
            </a: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Коррекционная педагогика в начальном образовании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44.02.06 </a:t>
            </a: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Профессиональное обучение (по отраслям</a:t>
            </a:r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)</a:t>
            </a:r>
          </a:p>
          <a:p>
            <a:r>
              <a:rPr lang="ru-RU" sz="1700" dirty="0">
                <a:solidFill>
                  <a:srgbClr val="C00000"/>
                </a:solidFill>
                <a:latin typeface="Georgia" panose="02040502050405020303" pitchFamily="18" charset="0"/>
              </a:rPr>
              <a:t>44.02.07 </a:t>
            </a:r>
            <a:r>
              <a:rPr lang="ru-RU" sz="17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Преподавание </a:t>
            </a:r>
            <a:r>
              <a:rPr lang="ru-RU" sz="1700" dirty="0">
                <a:solidFill>
                  <a:srgbClr val="C00000"/>
                </a:solidFill>
                <a:latin typeface="Georgia" panose="02040502050405020303" pitchFamily="18" charset="0"/>
              </a:rPr>
              <a:t>в основном общем образовании (по профилям) с 2026 г.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49.02.02 Адаптивная физическая культура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39.02.01 Социальная работа</a:t>
            </a:r>
          </a:p>
          <a:p>
            <a:endParaRPr lang="ru-RU" sz="16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831" y="5074978"/>
            <a:ext cx="311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Контингент </a:t>
            </a:r>
            <a:r>
              <a:rPr lang="ru-RU" sz="1800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2 003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чел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.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86584" y="4805190"/>
            <a:ext cx="7682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Georgia" panose="02040502050405020303" pitchFamily="18" charset="0"/>
              </a:rPr>
              <a:t>Работодатели</a:t>
            </a:r>
            <a:r>
              <a:rPr lang="ru-RU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Дошкольная </a:t>
            </a: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образовательная организация </a:t>
            </a:r>
          </a:p>
          <a:p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Общеобразовательная организация</a:t>
            </a:r>
          </a:p>
          <a:p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Организация дополнительного </a:t>
            </a:r>
            <a:r>
              <a:rPr lang="ru-RU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образования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Детские оздоровительные лагеря</a:t>
            </a:r>
            <a:endParaRPr lang="ru-RU" sz="18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Профессиональная образовательная </a:t>
            </a:r>
            <a:r>
              <a:rPr lang="ru-RU" sz="1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организация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235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074" y="118779"/>
            <a:ext cx="7170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20000"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sym typeface="Arial"/>
              </a:rPr>
              <a:t>Образовательный кластер СПО отрасли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sym typeface="Arial"/>
              </a:rPr>
              <a:t>«Педагогика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sym typeface="Arial"/>
              </a:rPr>
              <a:t>»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919B2E-406B-4C98-BFD3-F97B76372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0" y="626077"/>
            <a:ext cx="1519587" cy="1403107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848927" y="829210"/>
            <a:ext cx="4626362" cy="3064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Специальность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Преподавание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в начальных классах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67333" y="2823530"/>
            <a:ext cx="2725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Лаборатория 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«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Педагогическая гостиная»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68360" y="2805813"/>
            <a:ext cx="2442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Преподавание иностранного языка в начальной школе «</a:t>
            </a: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Smartschool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rPr>
              <a:t>»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6918844" y="3857806"/>
            <a:ext cx="4723449" cy="2434134"/>
            <a:chOff x="1471763" y="799964"/>
            <a:chExt cx="4723449" cy="243413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950296" y="799964"/>
              <a:ext cx="4049571" cy="30646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Специальность </a:t>
              </a: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Дошкольное 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образование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471763" y="2772433"/>
              <a:ext cx="24423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Лаборатория </a:t>
              </a:r>
              <a:endPara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«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Мир детства»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010625" y="2770963"/>
              <a:ext cx="21845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Лаборатория </a:t>
              </a: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«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Спортивный компас»</a:t>
              </a: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7703" y="1392027"/>
              <a:ext cx="2125474" cy="13262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5476" y="1332717"/>
              <a:ext cx="2041414" cy="13855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6898840" y="1312753"/>
            <a:ext cx="4630871" cy="1457266"/>
            <a:chOff x="6654801" y="1016316"/>
            <a:chExt cx="5120521" cy="150606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4801" y="1016316"/>
              <a:ext cx="2376000" cy="14954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99322" y="1055661"/>
              <a:ext cx="2376000" cy="14667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1150003" y="3723746"/>
            <a:ext cx="5563685" cy="3161313"/>
            <a:chOff x="6418586" y="3645552"/>
            <a:chExt cx="5563685" cy="316131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106971" y="3645552"/>
              <a:ext cx="4585591" cy="51077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Специальность </a:t>
              </a: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Коррекционная 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педагогика в начальном образовании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418586" y="5982914"/>
              <a:ext cx="32973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Лаборатория </a:t>
              </a:r>
              <a:endPara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«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Атмосфера развития»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9505429" y="5975868"/>
              <a:ext cx="24768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Лаборатория </a:t>
              </a: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начального коррекционного образования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«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Точка роста»</a:t>
              </a:r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95551" y="4357690"/>
              <a:ext cx="2425532" cy="15313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15948" y="4427135"/>
              <a:ext cx="2218352" cy="14628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/>
          <a:srcRect b="45459"/>
          <a:stretch/>
        </p:blipFill>
        <p:spPr>
          <a:xfrm>
            <a:off x="414497" y="2325135"/>
            <a:ext cx="802868" cy="3356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0303" y="47202"/>
            <a:ext cx="2662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Колледж – ядро кластера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11 - сетевых организаций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6 - работодателей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1381534" y="604798"/>
            <a:ext cx="5522809" cy="3118948"/>
            <a:chOff x="1244524" y="3645552"/>
            <a:chExt cx="5522809" cy="311894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721728" y="3645552"/>
              <a:ext cx="4061494" cy="51077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Специальность </a:t>
              </a: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Профессиональное 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обучение </a:t>
              </a: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(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по отраслям)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244524" y="5933503"/>
              <a:ext cx="2507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Georgia" panose="02040502050405020303" pitchFamily="18" charset="0"/>
                  <a:cs typeface="Arial" panose="020B0604020202020204" pitchFamily="34" charset="0"/>
                  <a:sym typeface="Arial"/>
                </a:rPr>
                <a:t>Лаборатория</a:t>
              </a:r>
            </a:p>
            <a:p>
              <a:pPr lvl="0" algn="ctr">
                <a:defRPr/>
              </a:pPr>
              <a:r>
                <a:rPr lang="ru-RU" sz="1200" b="1" dirty="0" smtClean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«Проектная деятельность</a:t>
              </a:r>
            </a:p>
            <a:p>
              <a:pPr lvl="0" algn="ctr">
                <a:defRPr/>
              </a:pPr>
              <a:r>
                <a:rPr lang="ru-RU" sz="1200" b="1" dirty="0" smtClean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 </a:t>
              </a:r>
              <a:r>
                <a:rPr lang="ru-RU" sz="1200" b="1" dirty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в профессиональной </a:t>
              </a:r>
              <a:r>
                <a:rPr lang="ru-RU" sz="1200" b="1" dirty="0" smtClean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сфере»</a:t>
              </a:r>
              <a:endPara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597715" y="6001073"/>
              <a:ext cx="31696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200" b="1" dirty="0" smtClean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Лаборатория </a:t>
              </a:r>
              <a:r>
                <a:rPr lang="ru-RU" sz="1200" b="1" dirty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/>
              </a:r>
              <a:br>
                <a:rPr lang="ru-RU" sz="1200" b="1" dirty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</a:br>
              <a:r>
                <a:rPr lang="ru-RU" sz="1200" b="1" dirty="0" smtClean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«Выполнение работ по освоению </a:t>
              </a:r>
              <a:r>
                <a:rPr lang="ru-RU" sz="1200" b="1" dirty="0">
                  <a:solidFill>
                    <a:srgbClr val="C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профессий рабочих»</a:t>
              </a: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71763" y="4325760"/>
              <a:ext cx="2151368" cy="15632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2970" y="4330982"/>
              <a:ext cx="2676724" cy="15451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985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94334" y="744141"/>
            <a:ext cx="58027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Квалификация: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Воспитатель детей дошкольного возраста, в том числе с ограниченными возможностями здоровья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База: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основное общее образование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          среднее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общее образование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Срок обучения: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3 г. 10 мес./ 2г. 10 мес.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ФГОС СПО: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Приказ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Минпросвещения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России от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14.09.2023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N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687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Область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образования: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Образование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 педагогические науки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Направленность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: 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проектирование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и организация парциальной образовательной программы для детей дошкольного возраста по художественно-эстетическому развитию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93844" y="6362405"/>
            <a:ext cx="8395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ГИА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: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демонстрационный экзамен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защита дипломной работы.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77345" y="3046502"/>
            <a:ext cx="1841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Приём: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115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115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г. = 95 чел.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  <a:sym typeface="Montserra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8862" y="4063502"/>
            <a:ext cx="2178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Выпуск: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123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97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(план)=112 чел.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10481" y="3195496"/>
            <a:ext cx="3696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Контингент  на 01.02.2026: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372 чел.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sym typeface="Montserra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40212" y="0"/>
            <a:ext cx="0" cy="6299512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04941" y="86493"/>
            <a:ext cx="5527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Дошкольное образование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67020" y="59732"/>
            <a:ext cx="5975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Специальное дошкольное </a:t>
            </a:r>
          </a:p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образование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892" y="491957"/>
            <a:ext cx="5816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Квалификация: </a:t>
            </a:r>
            <a:r>
              <a:rPr lang="ru-RU" sz="1600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Воспитатель детей дошкольного </a:t>
            </a:r>
            <a:r>
              <a:rPr lang="ru-RU" sz="1600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возраста</a:t>
            </a:r>
          </a:p>
          <a:p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База: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основное общее образование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          среднее общее образование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Срок обучения: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3 г. 10 мес./ 2г. 10 мес.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ФГОС СПО: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Приказ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Минпросвещения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России от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17.08.2022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N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743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Область образования: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Образование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 педагогические науки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Направленность: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Организация образовательного процесса в группах детей раннего возраста 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78202" y="4870996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Выпуск: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17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21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(план)=38 чел.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777982" y="3810475"/>
            <a:ext cx="4996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Контингент  на 01.02.2026: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165 чел.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sym typeface="Montserra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82219" y="4067068"/>
            <a:ext cx="22762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Трудоустройство: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91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85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(план)=108 чел.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049391" y="4877693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Трудоустройство: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12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15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(план)=34 чел.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78202" y="3805419"/>
            <a:ext cx="21396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Приём: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2024 г. = 50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50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г. = набора нет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708872"/>
              </p:ext>
            </p:extLst>
          </p:nvPr>
        </p:nvGraphicFramePr>
        <p:xfrm>
          <a:off x="432381" y="5118614"/>
          <a:ext cx="3522925" cy="1177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6323">
                  <a:extLst>
                    <a:ext uri="{9D8B030D-6E8A-4147-A177-3AD203B41FA5}">
                      <a16:colId xmlns:a16="http://schemas.microsoft.com/office/drawing/2014/main" val="3097156332"/>
                    </a:ext>
                  </a:extLst>
                </a:gridCol>
                <a:gridCol w="1415230">
                  <a:extLst>
                    <a:ext uri="{9D8B030D-6E8A-4147-A177-3AD203B41FA5}">
                      <a16:colId xmlns:a16="http://schemas.microsoft.com/office/drawing/2014/main" val="158560179"/>
                    </a:ext>
                  </a:extLst>
                </a:gridCol>
                <a:gridCol w="941372">
                  <a:extLst>
                    <a:ext uri="{9D8B030D-6E8A-4147-A177-3AD203B41FA5}">
                      <a16:colId xmlns:a16="http://schemas.microsoft.com/office/drawing/2014/main" val="2939478559"/>
                    </a:ext>
                  </a:extLst>
                </a:gridCol>
              </a:tblGrid>
              <a:tr h="41551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Профессионально - общественная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 аккредитация</a:t>
                      </a:r>
                      <a:endParaRPr lang="ru-RU" sz="1200" b="1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  <a:latin typeface="Montserrat" panose="0000050000000000000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318901"/>
                  </a:ext>
                </a:extLst>
              </a:tr>
              <a:tr h="30499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Дата выдачи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Срок действия свидетельства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365156"/>
                  </a:ext>
                </a:extLst>
              </a:tr>
              <a:tr h="4155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16.02.2023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До 16.02.2028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5 лет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422474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706" y="3866638"/>
            <a:ext cx="1737880" cy="244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13842" y="628121"/>
            <a:ext cx="597815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Квалификация: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Учитель начальных классов и начальных классов, в том числе для обучающихся с ограниченными возможностями 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здоровья</a:t>
            </a:r>
          </a:p>
          <a:p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База: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основное общее образование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          среднее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общее образование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Срок обучения: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3 г. 10 мес./ 2г. 10 мес.</a:t>
            </a:r>
          </a:p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ФГОС СПО: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Приказ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Минпросвещения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России от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14.09.2023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N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686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Область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образования: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Образование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 педагогические науки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Направленность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: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Преподавание предметов художественно-эстетического цикла в начальных классах, в том числе для обучающихся с ограниченными возможностями здоровья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3844" y="6427528"/>
            <a:ext cx="8395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ГИА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: демонстрационный экзамен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защита дипломной работы.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555" y="3007365"/>
            <a:ext cx="1841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Приём: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2024 г. = 126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145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г. = 100 чел.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  <a:sym typeface="Montserra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2323" y="3002853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Выпуск: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119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122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(план)=81 чел.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682350" y="4360488"/>
            <a:ext cx="49967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Контингент  на 01.02.2026: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439 чел.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sym typeface="Montserra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094152" y="68650"/>
            <a:ext cx="11008" cy="6242698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27897" y="202664"/>
            <a:ext cx="5527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Преподавание в начальных классах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02709" y="9716"/>
            <a:ext cx="5800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Коррекционная педагогика в начальном образовании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5387" y="816443"/>
            <a:ext cx="581619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Квалификация: </a:t>
            </a:r>
            <a:r>
              <a:rPr lang="ru-RU" sz="1600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Учитель начальных классов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База: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основное общее образование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          среднее общее образование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Срок обучения: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3 г. 10 мес./ 2г. 10 мес.</a:t>
            </a:r>
          </a:p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ФГОС СПО: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Приказ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Минпросвещения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России от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17.08.2022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N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742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Область образования: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Образование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 педагогические науки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Направленность: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Учитель иностранного языка в начальной школе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60811" y="3491757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Выпуск: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83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79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(план)=89 чел.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24310" y="4662869"/>
            <a:ext cx="3862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Контингент  на 01.02.2026: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320 чел.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sym typeface="Montserra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91560" y="3012149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Трудоустройство: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107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114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(план)=78 чел.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12339" y="3504344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Трудоустройство: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80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74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(план)=85 чел.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14304" y="3491758"/>
            <a:ext cx="1841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Приём: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99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104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г. = 95 чел.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  <a:sym typeface="Montserrat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13713"/>
              </p:ext>
            </p:extLst>
          </p:nvPr>
        </p:nvGraphicFramePr>
        <p:xfrm>
          <a:off x="54555" y="5022642"/>
          <a:ext cx="3522925" cy="1177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6323">
                  <a:extLst>
                    <a:ext uri="{9D8B030D-6E8A-4147-A177-3AD203B41FA5}">
                      <a16:colId xmlns:a16="http://schemas.microsoft.com/office/drawing/2014/main" val="3097156332"/>
                    </a:ext>
                  </a:extLst>
                </a:gridCol>
                <a:gridCol w="1415230">
                  <a:extLst>
                    <a:ext uri="{9D8B030D-6E8A-4147-A177-3AD203B41FA5}">
                      <a16:colId xmlns:a16="http://schemas.microsoft.com/office/drawing/2014/main" val="158560179"/>
                    </a:ext>
                  </a:extLst>
                </a:gridCol>
                <a:gridCol w="941372">
                  <a:extLst>
                    <a:ext uri="{9D8B030D-6E8A-4147-A177-3AD203B41FA5}">
                      <a16:colId xmlns:a16="http://schemas.microsoft.com/office/drawing/2014/main" val="2939478559"/>
                    </a:ext>
                  </a:extLst>
                </a:gridCol>
              </a:tblGrid>
              <a:tr h="41551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Профессионально - общественная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 аккредитация</a:t>
                      </a:r>
                      <a:endParaRPr lang="ru-RU" sz="1200" b="1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  <a:latin typeface="Montserrat" panose="0000050000000000000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318901"/>
                  </a:ext>
                </a:extLst>
              </a:tr>
              <a:tr h="30499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Дата выдачи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Срок действия свидетельства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365156"/>
                  </a:ext>
                </a:extLst>
              </a:tr>
              <a:tr h="4155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31.05.2023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До 31.05.2028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5 лет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4224741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94642"/>
              </p:ext>
            </p:extLst>
          </p:nvPr>
        </p:nvGraphicFramePr>
        <p:xfrm>
          <a:off x="6195174" y="5108796"/>
          <a:ext cx="3522925" cy="1177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6323">
                  <a:extLst>
                    <a:ext uri="{9D8B030D-6E8A-4147-A177-3AD203B41FA5}">
                      <a16:colId xmlns:a16="http://schemas.microsoft.com/office/drawing/2014/main" val="3097156332"/>
                    </a:ext>
                  </a:extLst>
                </a:gridCol>
                <a:gridCol w="1415230">
                  <a:extLst>
                    <a:ext uri="{9D8B030D-6E8A-4147-A177-3AD203B41FA5}">
                      <a16:colId xmlns:a16="http://schemas.microsoft.com/office/drawing/2014/main" val="158560179"/>
                    </a:ext>
                  </a:extLst>
                </a:gridCol>
                <a:gridCol w="941372">
                  <a:extLst>
                    <a:ext uri="{9D8B030D-6E8A-4147-A177-3AD203B41FA5}">
                      <a16:colId xmlns:a16="http://schemas.microsoft.com/office/drawing/2014/main" val="2939478559"/>
                    </a:ext>
                  </a:extLst>
                </a:gridCol>
              </a:tblGrid>
              <a:tr h="41551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Профессионально - общественная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 аккредитация</a:t>
                      </a:r>
                      <a:endParaRPr lang="ru-RU" sz="1200" b="1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  <a:latin typeface="Montserrat" panose="0000050000000000000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318901"/>
                  </a:ext>
                </a:extLst>
              </a:tr>
              <a:tr h="30499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Дата выдачи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Срок действия свидетельства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365156"/>
                  </a:ext>
                </a:extLst>
              </a:tr>
              <a:tr h="4155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24.04.2024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До 24.04.2030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6 лет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422474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911" y="4027570"/>
            <a:ext cx="1707016" cy="2418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220" y="4465856"/>
            <a:ext cx="1645917" cy="233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13843" y="710593"/>
            <a:ext cx="597815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Квалификация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: </a:t>
            </a:r>
            <a:r>
              <a:rPr lang="ru-RU" sz="1600" b="1" dirty="0">
                <a:solidFill>
                  <a:srgbClr val="C00000"/>
                </a:solidFill>
                <a:latin typeface="Georgia" panose="02040502050405020303" pitchFamily="18" charset="0"/>
              </a:rPr>
              <a:t>мастер производственного обучения</a:t>
            </a:r>
          </a:p>
          <a:p>
            <a:endParaRPr lang="ru-RU" sz="16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База: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основное общее образование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Срок обучения: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3 г. 10 мес.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ФГОС СПО: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Приказ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Минпросвещения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России от 12.09.2023 N 674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Область образования: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Образование и педагогические науки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Отрасли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:</a:t>
            </a:r>
          </a:p>
          <a:p>
            <a:pPr marL="342900" indent="-342900">
              <a:buClr>
                <a:srgbClr val="002060"/>
              </a:buClr>
              <a:buAutoNum type="arabicPeriod"/>
            </a:pP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Поварское и кондитерское дело</a:t>
            </a:r>
          </a:p>
          <a:p>
            <a:pPr marL="342900" indent="-342900">
              <a:buClr>
                <a:srgbClr val="002060"/>
              </a:buClr>
              <a:buAutoNum type="arabicPeriod"/>
            </a:pP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Технология индустрии красоты</a:t>
            </a:r>
          </a:p>
          <a:p>
            <a:pPr marL="342900" indent="-342900">
              <a:buClr>
                <a:srgbClr val="002060"/>
              </a:buClr>
              <a:buAutoNum type="arabicPeriod"/>
            </a:pP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Строительство и эксплуатация зданий и сооружений</a:t>
            </a:r>
          </a:p>
          <a:p>
            <a:pPr marL="342900" indent="-342900">
              <a:buClr>
                <a:srgbClr val="002060"/>
              </a:buClr>
              <a:buAutoNum type="arabicPeriod"/>
            </a:pP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Веб-разработка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3844" y="6299512"/>
            <a:ext cx="8395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ГИА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: демонстрационный экзамен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защита дипломной работы.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7195" y="4164706"/>
            <a:ext cx="1978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Приём: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50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50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г. = 50 чел.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  <a:sym typeface="Montserra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6503" y="5177606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Выпуск: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32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42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(план)=43 чел.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12077" y="4369993"/>
            <a:ext cx="49967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Контингент  на 01.02.2026: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161 чел.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sym typeface="Montserra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095895" y="-3045"/>
            <a:ext cx="12478" cy="6302557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28194" y="96795"/>
            <a:ext cx="5527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Педагогика дополнительного образования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29258" y="68987"/>
            <a:ext cx="5800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Профессиональное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обучение </a:t>
            </a:r>
            <a:endParaRPr lang="ru-RU" sz="20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(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по отраслям)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702" y="777814"/>
            <a:ext cx="5890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Квалификация: </a:t>
            </a:r>
            <a:r>
              <a:rPr lang="ru-RU" sz="1600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Педагог дополнительного образования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База: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основное общее образование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          среднее общее образование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Срок обучения: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3 г. 10 мес./ 2г. 10 мес.</a:t>
            </a:r>
          </a:p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ФГОС СПО: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Приказ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Минпросвещения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России от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14.11.2023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N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855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Область образования: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Образование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 педагогические науки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Направленность: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реализация услуг (работ) в сфере молодежной политики</a:t>
            </a:r>
            <a:r>
              <a:rPr lang="ru-RU" sz="1600" dirty="0">
                <a:latin typeface="Georgia" panose="02040502050405020303" pitchFamily="18" charset="0"/>
              </a:rPr>
              <a:t/>
            </a:r>
            <a:br>
              <a:rPr lang="ru-RU" sz="1600" dirty="0">
                <a:latin typeface="Georgia" panose="02040502050405020303" pitchFamily="18" charset="0"/>
              </a:rPr>
            </a:br>
            <a:endParaRPr lang="ru-RU" sz="1600" dirty="0" smtClean="0">
              <a:latin typeface="Georgia" panose="02040502050405020303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Области: 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сценическая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деятельность, хореография, 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техническое творчество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, социально-педагогическая 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деятельность</a:t>
            </a:r>
            <a:endParaRPr lang="ru-RU" b="1" dirty="0">
              <a:solidFill>
                <a:srgbClr val="C00000"/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989946" y="3378980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Выпуск: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33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17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(план)=23 чел.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42675" y="4522892"/>
            <a:ext cx="3231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Контингент  на 01.02.2026: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214 чел.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sym typeface="Montserra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38459" y="5205126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Трудоустройство: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26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29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(план)=40 чел.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34459" y="3404604"/>
            <a:ext cx="2161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Трудоустройство: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29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14 чел.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(план)=21 чел.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38769" y="3380139"/>
            <a:ext cx="1841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Приём: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2024 г. = 50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95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г. = 95 чел.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  <a:sym typeface="Montserrat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056572"/>
              </p:ext>
            </p:extLst>
          </p:nvPr>
        </p:nvGraphicFramePr>
        <p:xfrm>
          <a:off x="6161593" y="5122232"/>
          <a:ext cx="3522925" cy="1177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6323">
                  <a:extLst>
                    <a:ext uri="{9D8B030D-6E8A-4147-A177-3AD203B41FA5}">
                      <a16:colId xmlns:a16="http://schemas.microsoft.com/office/drawing/2014/main" val="3097156332"/>
                    </a:ext>
                  </a:extLst>
                </a:gridCol>
                <a:gridCol w="1415230">
                  <a:extLst>
                    <a:ext uri="{9D8B030D-6E8A-4147-A177-3AD203B41FA5}">
                      <a16:colId xmlns:a16="http://schemas.microsoft.com/office/drawing/2014/main" val="158560179"/>
                    </a:ext>
                  </a:extLst>
                </a:gridCol>
                <a:gridCol w="941372">
                  <a:extLst>
                    <a:ext uri="{9D8B030D-6E8A-4147-A177-3AD203B41FA5}">
                      <a16:colId xmlns:a16="http://schemas.microsoft.com/office/drawing/2014/main" val="2939478559"/>
                    </a:ext>
                  </a:extLst>
                </a:gridCol>
              </a:tblGrid>
              <a:tr h="41551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Профессионально - общественная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 аккредитация</a:t>
                      </a:r>
                      <a:endParaRPr lang="ru-RU" sz="1200" b="1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  <a:latin typeface="Montserrat" panose="0000050000000000000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318901"/>
                  </a:ext>
                </a:extLst>
              </a:tr>
              <a:tr h="30499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Дата выдачи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Georgia" panose="02040502050405020303" pitchFamily="18" charset="0"/>
                        </a:rPr>
                        <a:t>Срок действия свидетельства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365156"/>
                  </a:ext>
                </a:extLst>
              </a:tr>
              <a:tr h="4155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15.04.2024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До 15.04.2029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Georgia" panose="02040502050405020303" pitchFamily="18" charset="0"/>
                        </a:rPr>
                        <a:t>5 лет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4224741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459" y="4350564"/>
            <a:ext cx="1819517" cy="24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39319" y="1281931"/>
            <a:ext cx="61265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Квалификация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: </a:t>
            </a:r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Учитель </a:t>
            </a:r>
            <a:r>
              <a:rPr lang="ru-RU" sz="1600" b="1" dirty="0">
                <a:solidFill>
                  <a:srgbClr val="002060"/>
                </a:solidFill>
                <a:latin typeface="Georgia" panose="02040502050405020303" pitchFamily="18" charset="0"/>
              </a:rPr>
              <a:t>труда (технологии) в основной </a:t>
            </a:r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школе </a:t>
            </a:r>
            <a:r>
              <a:rPr lang="ru-RU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/ Учитель </a:t>
            </a:r>
            <a:r>
              <a:rPr lang="ru-RU" sz="1600" b="1" dirty="0">
                <a:solidFill>
                  <a:srgbClr val="C00000"/>
                </a:solidFill>
                <a:latin typeface="Georgia" panose="02040502050405020303" pitchFamily="18" charset="0"/>
              </a:rPr>
              <a:t>основ безопасности и защиты </a:t>
            </a:r>
            <a:r>
              <a:rPr lang="ru-RU" sz="1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Родины</a:t>
            </a:r>
            <a:endParaRPr lang="ru-RU" sz="16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16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База: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среднее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общее образование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Срок обучения: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г. 10 мес.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ФГОС СПО: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Приказ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Минпросвещения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России от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10.01.2025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N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Область образования: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Образование и педагогические науки</a:t>
            </a: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Профиль: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Учитель основ безопасности и защиты Родины</a:t>
            </a:r>
          </a:p>
          <a:p>
            <a:endParaRPr lang="ru-RU" sz="16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4753" y="6123172"/>
            <a:ext cx="8395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ГИА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: демонстрационный экзамен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и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защита дипломной работы.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9011" y="3689581"/>
            <a:ext cx="18411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Приём: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2025 г. = 25 чел.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2026 г. = 25 чел.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  <a:sym typeface="Montserra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3444" y="4577729"/>
            <a:ext cx="2161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Выпуск: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2029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(план)=25 чел.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31986" y="3702029"/>
            <a:ext cx="4996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Контингент  на 01.02.2026: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25 чел.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  <a:sym typeface="Montserra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6071616" y="0"/>
            <a:ext cx="27511" cy="6123172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63444" y="324416"/>
            <a:ext cx="5527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Адаптивная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физическая культура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39319" y="143045"/>
            <a:ext cx="5960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Преподавание </a:t>
            </a:r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в основном общем образовании (по профилям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) </a:t>
            </a:r>
          </a:p>
          <a:p>
            <a:pPr lvl="0"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приём с 01.09.2027</a:t>
            </a:r>
            <a:endParaRPr lang="ru-RU" sz="2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8811" y="999323"/>
            <a:ext cx="581619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Квалификация: </a:t>
            </a:r>
            <a:r>
              <a:rPr lang="ru-RU" sz="1600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Педагог по адаптивной физической культуре и спорту </a:t>
            </a:r>
            <a:endParaRPr lang="ru-RU" sz="1600" b="1" dirty="0" smtClean="0">
              <a:solidFill>
                <a:srgbClr val="C00000"/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База: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основное общее образование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Срок обучения: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3 г. 10 мес.</a:t>
            </a:r>
          </a:p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ФГОС СПО: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Приказ </a:t>
            </a:r>
            <a:r>
              <a:rPr lang="ru-RU" sz="1200" b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Минпросвещения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 России от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28.08.2023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N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640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Область образования: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Гуманитарные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науки</a:t>
            </a: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+mn-ea"/>
              <a:cs typeface="+mn-cs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+mn-ea"/>
                <a:cs typeface="+mn-cs"/>
              </a:rPr>
              <a:t>Направленность: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организация адаптивного физического воспитания обучающихся в специальных (коррекционных) и общеобразовательных 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организациях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658908" y="3729792"/>
            <a:ext cx="2161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Выпуск: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2030(план)=25 чел.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83727" y="4560187"/>
            <a:ext cx="2161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Трудоустройство: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2029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(план)=25 чел.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665335" y="4383799"/>
            <a:ext cx="2161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Трудоустройство: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sym typeface="Montserrat"/>
              </a:rPr>
              <a:t>2030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 (план)=25 чел.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46233" y="3855917"/>
            <a:ext cx="18411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Приём: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01.09.2027 г. (план) = 25 чел.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798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2D4086-BC54-4EFC-A4EB-213473EB678A}"/>
              </a:ext>
            </a:extLst>
          </p:cNvPr>
          <p:cNvSpPr txBox="1"/>
          <p:nvPr/>
        </p:nvSpPr>
        <p:spPr>
          <a:xfrm>
            <a:off x="11762898" y="6302466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white"/>
                </a:solidFill>
                <a:latin typeface="Montserrat" panose="00000500000000000000" pitchFamily="2" charset="-52"/>
              </a:rPr>
              <a:t>8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647" y="135763"/>
            <a:ext cx="70538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Особенности подготовки педагогических кадров:</a:t>
            </a:r>
          </a:p>
          <a:p>
            <a:pPr algn="ctr"/>
            <a:endParaRPr lang="ru-RU" sz="18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/>
            <a:endParaRPr lang="ru-RU" sz="16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9264" y="2288341"/>
            <a:ext cx="795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Целевое взаимодействие с работодателем – матрица компетенций выпускника.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69264" y="1400629"/>
            <a:ext cx="11060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Изучение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общепрофосессиональных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дисциплин и междисциплинарных курсов с 1-го курса обучения.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69264" y="990151"/>
            <a:ext cx="7870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Профессиональное окрашивание общеобразовательных дисциплин.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69263" y="2741665"/>
            <a:ext cx="10895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Проведение занятий в рамках практической подготовки проходит с 1 курса на базе опорных работодателей.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69262" y="3609251"/>
            <a:ext cx="10793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Реализация продуктивно-ориентированного подхода через образовательную программу в виде выполнения дипломных проектов, инициированных работодателями.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27965" y="4191497"/>
            <a:ext cx="10936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Внедрение дисциплин/профессиональных модулей, направленные на формирование цифровых компетенций будущих молодых специалистов во всех видах профессиональной деятельности (по запросу работодателя).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27965" y="4762792"/>
            <a:ext cx="108349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Внедрение профессиональных модулей по «Освоение профессии рабочего в соответствии с перечнем профессий рабочих, должностей служащих, соответствующих профессиональной деятельности выпускников».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69263" y="3200263"/>
            <a:ext cx="9829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Обучение студентов в современных лабораториях, созданные  в рамках ФП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Профессионалитет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</a:p>
        </p:txBody>
      </p:sp>
      <p:sp>
        <p:nvSpPr>
          <p:cNvPr id="2" name="Овал 1"/>
          <p:cNvSpPr/>
          <p:nvPr/>
        </p:nvSpPr>
        <p:spPr>
          <a:xfrm>
            <a:off x="613647" y="502101"/>
            <a:ext cx="340241" cy="34024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93028" y="966494"/>
            <a:ext cx="340241" cy="34024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93028" y="1378882"/>
            <a:ext cx="340241" cy="34024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87725" y="1804004"/>
            <a:ext cx="340241" cy="34024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87724" y="2250381"/>
            <a:ext cx="340241" cy="34024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87724" y="2737429"/>
            <a:ext cx="340241" cy="34024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87724" y="3167799"/>
            <a:ext cx="340241" cy="34024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Овал 28"/>
          <p:cNvSpPr/>
          <p:nvPr/>
        </p:nvSpPr>
        <p:spPr>
          <a:xfrm>
            <a:off x="587724" y="3651623"/>
            <a:ext cx="340241" cy="34024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4181" y="554409"/>
            <a:ext cx="11451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Внедрение новой образовательной технологии ФП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Профессионалитет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с учётом целевого запроса работодателя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69264" y="1695847"/>
            <a:ext cx="10895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Организация </a:t>
            </a:r>
            <a:r>
              <a:rPr lang="ru-RU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психолого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- педагогического сопровождения обучающихся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через учебные дисциплины и профессиональные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модули (сквозное) 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69180" y="4199131"/>
            <a:ext cx="340241" cy="34024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75487" y="4898224"/>
            <a:ext cx="501759" cy="43036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53609" y="5533689"/>
            <a:ext cx="501759" cy="43036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7965" y="5636888"/>
            <a:ext cx="6476453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3600"/>
            </a:pP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  <a:sym typeface="Montserrat ExtraBold"/>
              </a:rPr>
              <a:t>ЦЕНТР ДОБРОВОЛЬЧЕСКОГО (ВОЛОНТЁРСКОГО) ДВИЖЕНИЯ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6798" b="17623"/>
          <a:stretch/>
        </p:blipFill>
        <p:spPr>
          <a:xfrm>
            <a:off x="244386" y="6330236"/>
            <a:ext cx="1162050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74890299"/>
              </p:ext>
            </p:extLst>
          </p:nvPr>
        </p:nvGraphicFramePr>
        <p:xfrm>
          <a:off x="101597" y="1585836"/>
          <a:ext cx="117671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44417" y="726619"/>
            <a:ext cx="8930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Georgia" panose="02040502050405020303" pitchFamily="18" charset="0"/>
                <a:sym typeface="Montserrat"/>
              </a:rPr>
              <a:t>Центр карьеры </a:t>
            </a:r>
            <a:r>
              <a:rPr lang="ru-RU" sz="1800" b="1" dirty="0">
                <a:solidFill>
                  <a:srgbClr val="002060"/>
                </a:solidFill>
                <a:latin typeface="Georgia" panose="02040502050405020303" pitchFamily="18" charset="0"/>
                <a:sym typeface="Montserrat"/>
              </a:rPr>
              <a:t>является важным ресурсом для активного развития и эффективного перехода от учебы к профессиональной деятельности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3" y="185056"/>
            <a:ext cx="2490275" cy="140078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750" l="0" r="95000">
                        <a14:backgroundMark x1="20435" y1="19875" x2="20435" y2="19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62" y="1372950"/>
            <a:ext cx="1559072" cy="135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1690</Words>
  <Application>Microsoft Office PowerPoint</Application>
  <PresentationFormat>Широкоэкранный</PresentationFormat>
  <Paragraphs>318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</vt:lpstr>
      <vt:lpstr>Georgia</vt:lpstr>
      <vt:lpstr>Montserrat ExtraBold</vt:lpstr>
      <vt:lpstr>Montserrat</vt:lpstr>
      <vt:lpstr>Times New Roman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Вельможина Ольга Владимировна</dc:creator>
  <cp:lastModifiedBy>Олег Владимирович Свизев</cp:lastModifiedBy>
  <cp:revision>260</cp:revision>
  <dcterms:created xsi:type="dcterms:W3CDTF">2023-12-06T06:09:51Z</dcterms:created>
  <dcterms:modified xsi:type="dcterms:W3CDTF">2026-02-11T07:07:05Z</dcterms:modified>
</cp:coreProperties>
</file>